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405" r:id="rId4"/>
    <p:sldId id="406" r:id="rId5"/>
    <p:sldId id="300" r:id="rId6"/>
    <p:sldId id="282" r:id="rId7"/>
    <p:sldId id="257" r:id="rId8"/>
    <p:sldId id="312" r:id="rId10"/>
    <p:sldId id="315" r:id="rId11"/>
    <p:sldId id="318" r:id="rId12"/>
    <p:sldId id="266" r:id="rId13"/>
    <p:sldId id="379" r:id="rId14"/>
    <p:sldId id="337" r:id="rId15"/>
    <p:sldId id="269" r:id="rId16"/>
    <p:sldId id="347" r:id="rId17"/>
    <p:sldId id="348" r:id="rId18"/>
    <p:sldId id="349" r:id="rId19"/>
    <p:sldId id="350" r:id="rId20"/>
    <p:sldId id="392" r:id="rId21"/>
    <p:sldId id="373" r:id="rId22"/>
    <p:sldId id="375" r:id="rId23"/>
    <p:sldId id="376" r:id="rId24"/>
    <p:sldId id="377" r:id="rId25"/>
    <p:sldId id="429" r:id="rId26"/>
    <p:sldId id="432" r:id="rId27"/>
    <p:sldId id="393" r:id="rId2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9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1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说明：1，登录用户分为3种，1 管理员，2 普通用户，3 冻结用户（管理员在管理界面设置用户权限，冻结用户不能评论）。</a:t>
            </a:r>
            <a:endParaRPr lang="zh-CN" altLang="en-US"/>
          </a:p>
          <a:p>
            <a:pPr lvl="0"/>
            <a:r>
              <a:rPr lang="zh-CN" altLang="en-US"/>
              <a:t>管理员可进入管理界面，对整个博客进行管理（后面详细说明）</a:t>
            </a:r>
            <a:endParaRPr lang="zh-CN" altLang="en-US"/>
          </a:p>
          <a:p>
            <a:pPr lvl="0"/>
            <a:r>
              <a:rPr lang="zh-CN" altLang="en-US"/>
              <a:t>普通用户可以浏览，评论，留言。</a:t>
            </a:r>
            <a:endParaRPr lang="zh-CN" altLang="en-US"/>
          </a:p>
          <a:p>
            <a:pPr lvl="0"/>
            <a:r>
              <a:rPr lang="zh-CN" altLang="en-US"/>
              <a:t>用户权限通过数据库user</a:t>
            </a:r>
            <a:r>
              <a:rPr lang="en-US" altLang="zh-CN"/>
              <a:t>s</a:t>
            </a:r>
            <a:r>
              <a:rPr lang="zh-CN" altLang="en-US"/>
              <a:t>表中的 user_right设置。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1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说明：1，登录用户分为3种，1 管理员，2 普通用户，3 冻结用户（管理员在管理界面设置用户权限，冻结用户不能评论）。</a:t>
            </a:r>
            <a:endParaRPr lang="zh-CN" altLang="en-US"/>
          </a:p>
          <a:p>
            <a:pPr lvl="0"/>
            <a:r>
              <a:rPr lang="zh-CN" altLang="en-US"/>
              <a:t>管理员可进入管理界面，对整个博客进行管理（后面详细说明）</a:t>
            </a:r>
            <a:endParaRPr lang="zh-CN" altLang="en-US"/>
          </a:p>
          <a:p>
            <a:pPr lvl="0"/>
            <a:r>
              <a:rPr lang="zh-CN" altLang="en-US"/>
              <a:t>普通用户可以浏览，评论，留言。</a:t>
            </a:r>
            <a:endParaRPr lang="zh-CN" altLang="en-US"/>
          </a:p>
          <a:p>
            <a:pPr lvl="0"/>
            <a:r>
              <a:rPr lang="zh-CN" altLang="en-US"/>
              <a:t>用户权限通过数据库user</a:t>
            </a:r>
            <a:r>
              <a:rPr lang="en-US" altLang="zh-CN"/>
              <a:t>s</a:t>
            </a:r>
            <a:r>
              <a:rPr lang="zh-CN" altLang="en-US"/>
              <a:t>表中的 user_right设置。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1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说明：1，登录用户分为3种，1 管理员，2 普通用户，3 冻结用户（管理员在管理界面设置用户权限，冻结用户不能评论）。</a:t>
            </a:r>
            <a:endParaRPr lang="zh-CN" altLang="en-US"/>
          </a:p>
          <a:p>
            <a:pPr lvl="0"/>
            <a:r>
              <a:rPr lang="zh-CN" altLang="en-US"/>
              <a:t>管理员可进入管理界面，对整个博客进行管理（后面详细说明）</a:t>
            </a:r>
            <a:endParaRPr lang="zh-CN" altLang="en-US"/>
          </a:p>
          <a:p>
            <a:pPr lvl="0"/>
            <a:r>
              <a:rPr lang="zh-CN" altLang="en-US"/>
              <a:t>普通用户可以浏览，评论，留言。</a:t>
            </a:r>
            <a:endParaRPr lang="zh-CN" altLang="en-US"/>
          </a:p>
          <a:p>
            <a:pPr lvl="0"/>
            <a:r>
              <a:rPr lang="zh-CN" altLang="en-US"/>
              <a:t>用户权限通过数据库user</a:t>
            </a:r>
            <a:r>
              <a:rPr lang="en-US" altLang="zh-CN"/>
              <a:t>s</a:t>
            </a:r>
            <a:r>
              <a:rPr lang="zh-CN" altLang="en-US"/>
              <a:t>表中的 user_right设置。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43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有分页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614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说明：1，登录用户分为3种，1 管理员，2 普通用户，3 冻结用户（管理员在管理界面设置用户权限，冻结用户不能评论）。</a:t>
            </a:r>
            <a:endParaRPr lang="zh-CN" altLang="en-US"/>
          </a:p>
          <a:p>
            <a:pPr lvl="0"/>
            <a:r>
              <a:rPr lang="zh-CN" altLang="en-US"/>
              <a:t>管理员可进入管理界面，对整个博客进行管理（后面详细说明）</a:t>
            </a:r>
            <a:endParaRPr lang="zh-CN" altLang="en-US"/>
          </a:p>
          <a:p>
            <a:pPr lvl="0"/>
            <a:r>
              <a:rPr lang="zh-CN" altLang="en-US"/>
              <a:t>普通用户可以浏览，评论，留言。</a:t>
            </a:r>
            <a:endParaRPr lang="zh-CN" altLang="en-US"/>
          </a:p>
          <a:p>
            <a:pPr lvl="0"/>
            <a:r>
              <a:rPr lang="zh-CN" altLang="en-US"/>
              <a:t>用户权限通过数据库user</a:t>
            </a:r>
            <a:r>
              <a:rPr lang="en-US" altLang="zh-CN"/>
              <a:t>s</a:t>
            </a:r>
            <a:r>
              <a:rPr lang="zh-CN" altLang="en-US"/>
              <a:t>表中的 user_right设置。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885825" y="1657350"/>
            <a:ext cx="7372350" cy="177165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885825" y="3428999"/>
            <a:ext cx="7372350" cy="85725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8650" y="529068"/>
            <a:ext cx="7886700" cy="55750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491016" y="1997608"/>
            <a:ext cx="6161969" cy="2862784"/>
          </a:xfrm>
          <a:prstGeom prst="rect">
            <a:avLst/>
          </a:prstGeom>
          <a:solidFill>
            <a:schemeClr val="accent1"/>
          </a:solidFill>
          <a:ln w="101600" cap="flat" cmpd="thickThin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rtlCol="0" anchor="ctr">
            <a:normAutofit/>
          </a:bodyPr>
          <a:lstStyle/>
          <a:p>
            <a:pPr algn="ctr"/>
            <a:endParaRPr lang="zh-CN" altLang="en-US" sz="9600" dirty="0">
              <a:solidFill>
                <a:srgbClr val="FFFFFF"/>
              </a:solidFill>
              <a:latin typeface="Arail" charset="0"/>
              <a:ea typeface="Arail" charset="0"/>
              <a:cs typeface="Arail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97378" y="2063398"/>
            <a:ext cx="5949245" cy="2731204"/>
          </a:xfrm>
        </p:spPr>
        <p:txBody>
          <a:bodyPr>
            <a:normAutofit/>
          </a:bodyPr>
          <a:lstStyle>
            <a:lvl1pPr algn="ctr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06500" y="1546578"/>
            <a:ext cx="7308850" cy="46303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3888" y="3747204"/>
            <a:ext cx="7886700" cy="1576386"/>
          </a:xfrm>
        </p:spPr>
        <p:txBody>
          <a:bodyPr wrap="square"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3888" y="5346169"/>
            <a:ext cx="7886700" cy="715964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3657599" y="1714499"/>
            <a:ext cx="1828802" cy="18288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6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93422" y="1526732"/>
            <a:ext cx="7521928" cy="227197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93422" y="3975183"/>
            <a:ext cx="7521928" cy="227197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711200"/>
            <a:ext cx="3196800" cy="160020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4014391" y="733425"/>
            <a:ext cx="44784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9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226300" y="365125"/>
            <a:ext cx="128905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50" y="365125"/>
            <a:ext cx="643255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304800"/>
            <a:ext cx="7886700" cy="925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456268"/>
            <a:ext cx="7886700" cy="472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58366BA-470D-4E25-9D3B-075E4189E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495BA77-86F1-4CCF-B8A6-1FD1D4B4C51E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63500" cap="flat" cmpd="sng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image" Target="../media/image11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4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14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2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7.xml"/><Relationship Id="rId10" Type="http://schemas.openxmlformats.org/officeDocument/2006/relationships/image" Target="../media/image4.png"/><Relationship Id="rId1" Type="http://schemas.openxmlformats.org/officeDocument/2006/relationships/tags" Target="../tags/tag13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8.jpeg"/><Relationship Id="rId5" Type="http://schemas.openxmlformats.org/officeDocument/2006/relationships/image" Target="../media/image19.png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45.xml"/><Relationship Id="rId10" Type="http://schemas.openxmlformats.org/officeDocument/2006/relationships/image" Target="../media/image4.png"/><Relationship Id="rId1" Type="http://schemas.openxmlformats.org/officeDocument/2006/relationships/tags" Target="../tags/tag13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8.jpeg"/><Relationship Id="rId5" Type="http://schemas.openxmlformats.org/officeDocument/2006/relationships/image" Target="../media/image20.png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53.xml"/><Relationship Id="rId10" Type="http://schemas.openxmlformats.org/officeDocument/2006/relationships/image" Target="../media/image4.png"/><Relationship Id="rId1" Type="http://schemas.openxmlformats.org/officeDocument/2006/relationships/tags" Target="../tags/tag14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image" Target="../media/image18.jpeg"/><Relationship Id="rId5" Type="http://schemas.openxmlformats.org/officeDocument/2006/relationships/image" Target="../media/image21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1.xml"/><Relationship Id="rId10" Type="http://schemas.openxmlformats.org/officeDocument/2006/relationships/image" Target="../media/image4.png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image" Target="../media/image18.jpeg"/><Relationship Id="rId5" Type="http://schemas.openxmlformats.org/officeDocument/2006/relationships/image" Target="../media/image22.png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9.xml"/><Relationship Id="rId10" Type="http://schemas.openxmlformats.org/officeDocument/2006/relationships/image" Target="../media/image4.png"/><Relationship Id="rId1" Type="http://schemas.openxmlformats.org/officeDocument/2006/relationships/tags" Target="../tags/tag16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image" Target="../media/image23.jpe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3.pn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9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../media/image4.png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6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image" Target="../media/image4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7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image" Target="../media/image4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image" Target="../media/image8.jpe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10.png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image" Target="../media/image9.pn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image" Target="../media/image4.png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3073"/>
          <p:cNvSpPr>
            <a:spLocks noGrp="1"/>
          </p:cNvSpPr>
          <p:nvPr>
            <p:ph type="ctrTitle"/>
          </p:nvPr>
        </p:nvSpPr>
        <p:spPr>
          <a:xfrm>
            <a:off x="685800" y="1965960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lang="en-US" altLang="zh-CN" sz="4800" kern="1200" baseline="0">
                <a:latin typeface="+mj-lt"/>
                <a:ea typeface="+mj-ea"/>
                <a:cs typeface="+mj-cs"/>
              </a:rPr>
              <a:t>WULI</a:t>
            </a:r>
            <a:r>
              <a:rPr lang="zh-CN" altLang="en-US" sz="4800" kern="1200" baseline="0">
                <a:latin typeface="+mj-lt"/>
                <a:ea typeface="+mj-ea"/>
                <a:cs typeface="+mj-cs"/>
              </a:rPr>
              <a:t>个人博客</a:t>
            </a:r>
            <a:endParaRPr lang="zh-CN" altLang="en-US" sz="4800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4098" name="副标题 3074"/>
          <p:cNvSpPr>
            <a:spLocks noGrp="1"/>
          </p:cNvSpPr>
          <p:nvPr>
            <p:ph type="subTitle" idx="1"/>
          </p:nvPr>
        </p:nvSpPr>
        <p:spPr>
          <a:xfrm>
            <a:off x="1851025" y="3942080"/>
            <a:ext cx="5441950" cy="697230"/>
          </a:xfrm>
        </p:spPr>
        <p:txBody>
          <a:bodyPr anchor="t">
            <a:normAutofit fontScale="70000"/>
          </a:bodyPr>
          <a:p>
            <a:pPr defTabSz="914400">
              <a:buClrTx/>
              <a:buSzTx/>
              <a:buFontTx/>
            </a:pPr>
            <a:r>
              <a:rPr lang="zh-CN" sz="3200" kern="1200" baseline="0">
                <a:latin typeface="+mn-lt"/>
                <a:ea typeface="+mn-ea"/>
                <a:cs typeface="+mn-cs"/>
              </a:rPr>
              <a:t>组员：曾诗卉、梁景好、戚惠敏、郑锦茵</a:t>
            </a:r>
            <a:endParaRPr lang="zh-CN" sz="3200" kern="1200" baseline="0">
              <a:latin typeface="+mn-lt"/>
              <a:ea typeface="+mn-ea"/>
              <a:cs typeface="+mn-cs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796925" y="1614170"/>
            <a:ext cx="7661275" cy="114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799465" y="3589020"/>
            <a:ext cx="7661275" cy="1143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835150" y="3860800"/>
            <a:ext cx="5459095" cy="695325"/>
          </a:xfrm>
          <a:prstGeom prst="rect">
            <a:avLst/>
          </a:prstGeom>
          <a:noFill/>
          <a:ln w="63500" cap="flat" cmpd="sng">
            <a:solidFill>
              <a:schemeClr val="accent1"/>
            </a:solidFill>
            <a:miter lim="800000"/>
          </a:ln>
        </p:spPr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-37" y="467424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87630" y="674370"/>
            <a:ext cx="6040755" cy="448056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" y="889635"/>
            <a:ext cx="6051550" cy="3849370"/>
          </a:xfrm>
          <a:prstGeom prst="rect">
            <a:avLst/>
          </a:prstGeom>
        </p:spPr>
      </p:pic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5567680" y="2712085"/>
            <a:ext cx="3571240" cy="862330"/>
          </a:xfrm>
          <a:custGeom>
            <a:avLst/>
            <a:gdLst>
              <a:gd name="connsiteX0" fmla="*/ 0 w 3875314"/>
              <a:gd name="connsiteY0" fmla="*/ 0 h 2954460"/>
              <a:gd name="connsiteX1" fmla="*/ 3875314 w 3875314"/>
              <a:gd name="connsiteY1" fmla="*/ 0 h 2954460"/>
              <a:gd name="connsiteX2" fmla="*/ 3875314 w 3875314"/>
              <a:gd name="connsiteY2" fmla="*/ 2954460 h 2954460"/>
              <a:gd name="connsiteX3" fmla="*/ 0 w 3875314"/>
              <a:gd name="connsiteY3" fmla="*/ 2954460 h 295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5314" h="2954460">
                <a:moveTo>
                  <a:pt x="0" y="0"/>
                </a:moveTo>
                <a:lnTo>
                  <a:pt x="3875314" y="0"/>
                </a:lnTo>
                <a:lnTo>
                  <a:pt x="3875314" y="2954460"/>
                </a:lnTo>
                <a:lnTo>
                  <a:pt x="0" y="29544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>
            <a:noFill/>
          </a:ln>
          <a:effectLst>
            <a:outerShdw blurRad="139700" dist="635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608334" y="2822983"/>
            <a:ext cx="3535680" cy="7512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300">
                <a:solidFill>
                  <a:sysClr val="window" lastClr="FFFFFF"/>
                </a:solidFill>
                <a:latin typeface="汉仪旗黑-80S" panose="00020600040101010101" pitchFamily="18" charset="-122"/>
                <a:ea typeface="汉仪旗黑-80S" panose="00020600040101010101" pitchFamily="18" charset="-122"/>
              </a:rPr>
              <a:t>单篇文章展示效果</a:t>
            </a:r>
            <a:endParaRPr lang="zh-CN" altLang="en-US" sz="3300">
              <a:solidFill>
                <a:sysClr val="window" lastClr="FFFFFF"/>
              </a:solidFill>
              <a:latin typeface="汉仪旗黑-80S" panose="00020600040101010101" pitchFamily="18" charset="-122"/>
              <a:ea typeface="汉仪旗黑-80S" panose="00020600040101010101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746670" y="5415861"/>
            <a:ext cx="2814652" cy="5530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旗黑-45S" panose="00020600040101010101" pitchFamily="18" charset="-122"/>
                <a:ea typeface="汉仪旗黑-45S" panose="00020600040101010101" pitchFamily="18" charset="-122"/>
              </a:rPr>
              <a:t>图片按比例缩放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555490" y="4739005"/>
            <a:ext cx="2016125" cy="567690"/>
          </a:xfrm>
          <a:prstGeom prst="straightConnector1">
            <a:avLst/>
          </a:prstGeom>
          <a:ln w="47625">
            <a:solidFill>
              <a:srgbClr val="7030A0">
                <a:alpha val="45000"/>
              </a:srgbClr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-37" y="1229424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37845" y="1681480"/>
            <a:ext cx="2369820" cy="666115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搜索功能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4114165" y="327025"/>
            <a:ext cx="5016500" cy="269303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316865" y="3136900"/>
            <a:ext cx="5213350" cy="248285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165" y="363220"/>
            <a:ext cx="5033645" cy="2401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85" y="3136900"/>
            <a:ext cx="5205730" cy="248348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5680710" y="3869055"/>
            <a:ext cx="3230880" cy="1924050"/>
          </a:xfrm>
          <a:prstGeom prst="rect">
            <a:avLst/>
          </a:prstGeom>
        </p:spPr>
        <p:txBody>
          <a:bodyPr anchor="ctr">
            <a:normAutofit/>
          </a:bodyPr>
          <a:p>
            <a:pPr marL="285750" lvl="0" indent="-285750" algn="just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搜索功能，在页面搜索框搜索，根据输入的内容在数据库查找匹配信息，可对文章的标题</a:t>
            </a:r>
            <a:r>
              <a:rPr lang="en-US" altLang="zh-CN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摘要和正文内容进行搜索，并显示搜索结果。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lvl="0" algn="just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endParaRPr lang="zh-CN" altLang="en-US" sz="1800" spc="15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: 圆角 9"/>
          <p:cNvSpPr/>
          <p:nvPr>
            <p:custDataLst>
              <p:tags r:id="rId9"/>
            </p:custDataLst>
          </p:nvPr>
        </p:nvSpPr>
        <p:spPr>
          <a:xfrm>
            <a:off x="4114435" y="2573844"/>
            <a:ext cx="1296554" cy="446511"/>
          </a:xfrm>
          <a:prstGeom prst="roundRect">
            <a:avLst>
              <a:gd name="adj" fmla="val 0"/>
            </a:avLst>
          </a:prstGeom>
          <a:solidFill>
            <a:srgbClr val="4472C4">
              <a:alpha val="70000"/>
            </a:srgb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 defTabSz="685800"/>
            <a:endParaRPr lang="zh-CN" altLang="en-US" sz="1200" b="1">
              <a:solidFill>
                <a:prstClr val="white"/>
              </a:solidFill>
              <a:sym typeface="+mn-ea"/>
            </a:endParaRPr>
          </a:p>
          <a:p>
            <a:pPr algn="ctr" defTabSz="685800"/>
            <a:r>
              <a:rPr lang="zh-CN" altLang="en-US" sz="1200" b="1">
                <a:solidFill>
                  <a:prstClr val="white"/>
                </a:solidFill>
              </a:rPr>
              <a:t>搜索</a:t>
            </a:r>
            <a:endParaRPr lang="zh-CN" altLang="en-US" sz="1200" b="1">
              <a:solidFill>
                <a:prstClr val="white"/>
              </a:solidFill>
            </a:endParaRPr>
          </a:p>
          <a:p>
            <a:pPr algn="ctr" defTabSz="685800"/>
            <a:endParaRPr lang="en-US" altLang="zh-CN" sz="1200" b="1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8" name="矩形: 圆角 4"/>
          <p:cNvSpPr/>
          <p:nvPr>
            <p:custDataLst>
              <p:tags r:id="rId10"/>
            </p:custDataLst>
          </p:nvPr>
        </p:nvSpPr>
        <p:spPr>
          <a:xfrm>
            <a:off x="4233815" y="5174086"/>
            <a:ext cx="1296554" cy="446511"/>
          </a:xfrm>
          <a:prstGeom prst="roundRect">
            <a:avLst>
              <a:gd name="adj" fmla="val 0"/>
            </a:avLst>
          </a:prstGeom>
          <a:solidFill>
            <a:srgbClr val="4472C4">
              <a:alpha val="70000"/>
            </a:srgb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marL="0" indent="0" algn="ctr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b="1">
                <a:solidFill>
                  <a:prstClr val="white"/>
                </a:solidFill>
              </a:rPr>
              <a:t>搜索结果显示</a:t>
            </a:r>
            <a:endParaRPr lang="zh-CN" altLang="en-US" sz="1200" b="1">
              <a:solidFill>
                <a:prstClr val="white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-37" y="873189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690620" y="1238885"/>
            <a:ext cx="5450840" cy="400304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C:\Users\ZJYyuzutao\Pictures\QQ浏览器截图\wuli网站界面截图\评论.png评论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057" r="9057"/>
          <a:stretch>
            <a:fillRect/>
          </a:stretch>
        </p:blipFill>
        <p:spPr>
          <a:xfrm>
            <a:off x="3690620" y="1238885"/>
            <a:ext cx="5448935" cy="317436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43510" y="5400675"/>
            <a:ext cx="4408170" cy="64833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权限</a:t>
            </a:r>
            <a:r>
              <a:rPr lang="en-US" altLang="zh-CN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的用户，即冻结用户会禁止评论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491355" y="4707255"/>
            <a:ext cx="3850005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t" anchorCtr="0">
            <a:normAutofit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评论界面</a:t>
            </a:r>
            <a:endParaRPr lang="zh-CN" altLang="en-US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6" name="图片 15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pic>
        <p:nvPicPr>
          <p:cNvPr id="18433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95" y="2480310"/>
            <a:ext cx="3422015" cy="1125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" y="4197350"/>
            <a:ext cx="3435350" cy="1120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43510" y="3662680"/>
            <a:ext cx="3449320" cy="534670"/>
          </a:xfrm>
          <a:prstGeom prst="rect">
            <a:avLst/>
          </a:prstGeom>
        </p:spPr>
        <p:txBody>
          <a:bodyPr anchor="ctr">
            <a:noAutofit/>
          </a:bodyPr>
          <a:p>
            <a:pPr lvl="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如果没有登录，则不能评论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765175" y="1238885"/>
            <a:ext cx="1614805" cy="803275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评论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4212590" y="5400675"/>
            <a:ext cx="4408170" cy="648335"/>
          </a:xfrm>
          <a:prstGeom prst="rect">
            <a:avLst/>
          </a:prstGeom>
        </p:spPr>
        <p:txBody>
          <a:bodyPr anchor="ctr">
            <a:noAutofit/>
          </a:bodyPr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用户发表评论之后也能实时显示评论内容。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634615" y="1817370"/>
            <a:ext cx="6508750" cy="4362450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-635" y="792383"/>
            <a:ext cx="9144000" cy="762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kumimoji="1" lang="zh-CN" altLang="en-US" sz="135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0" y="2139315"/>
            <a:ext cx="2635250" cy="3084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904" t="-96" r="-85" b="1347"/>
          <a:stretch>
            <a:fillRect/>
          </a:stretch>
        </p:blipFill>
        <p:spPr>
          <a:xfrm>
            <a:off x="2628265" y="2132330"/>
            <a:ext cx="6515735" cy="3734435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97790" y="2277110"/>
            <a:ext cx="2536825" cy="2806700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的用户拥有后台管理的权利，登录后就进入到后台管理。具有图中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的5个功能。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点击关于我们就跳到主页“关于我们”的模块</a:t>
            </a:r>
            <a:endParaRPr lang="zh-CN" alt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: 圆角 2"/>
          <p:cNvSpPr/>
          <p:nvPr>
            <p:custDataLst>
              <p:tags r:id="rId8"/>
            </p:custDataLst>
          </p:nvPr>
        </p:nvSpPr>
        <p:spPr>
          <a:xfrm rot="2700000">
            <a:off x="2525270" y="2248812"/>
            <a:ext cx="210347" cy="210347"/>
          </a:xfrm>
          <a:prstGeom prst="roundRect">
            <a:avLst>
              <a:gd name="adj" fmla="val 72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526415" y="939198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r>
              <a:rPr lang="zh-CN" altLang="en-US" sz="27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后台管理</a:t>
            </a:r>
            <a:endParaRPr lang="zh-CN" altLang="en-US" sz="27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634615" y="1817370"/>
            <a:ext cx="6508750" cy="4371975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-635" y="824133"/>
            <a:ext cx="9144000" cy="762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kumimoji="1" lang="zh-CN" altLang="en-US" sz="135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0" y="2442210"/>
            <a:ext cx="2635250" cy="2776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pic>
        <p:nvPicPr>
          <p:cNvPr id="11" name="图片 10" descr="C:\Users\ZJYyuzutao\Pictures\QQ浏览器截图\wuli网站界面截图\后管，写文章1.png后管，写文章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53" r="253"/>
          <a:stretch>
            <a:fillRect/>
          </a:stretch>
        </p:blipFill>
        <p:spPr>
          <a:xfrm>
            <a:off x="2635250" y="2108200"/>
            <a:ext cx="6508115" cy="3788410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97790" y="2505075"/>
            <a:ext cx="2536825" cy="2806700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800">
                <a:ea typeface="微软雅黑" panose="020B0503020204020204" charset="-122"/>
                <a:sym typeface="+mn-ea"/>
              </a:rPr>
              <a:t>写文章--分别添加标题、摘要、以及文章内容，上传图片之后</a:t>
            </a:r>
            <a:r>
              <a:rPr lang="zh-CN" altLang="en-US" sz="1800">
                <a:ea typeface="微软雅黑" panose="020B0503020204020204" charset="-122"/>
                <a:sym typeface="+mn-ea"/>
              </a:rPr>
              <a:t>方能发布文章。发布的文章可以在主页立刻展示出来并进入文章管理序列。</a:t>
            </a: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矩形: 圆角 2"/>
          <p:cNvSpPr/>
          <p:nvPr>
            <p:custDataLst>
              <p:tags r:id="rId8"/>
            </p:custDataLst>
          </p:nvPr>
        </p:nvSpPr>
        <p:spPr>
          <a:xfrm rot="2700000">
            <a:off x="2533525" y="2643147"/>
            <a:ext cx="210347" cy="210347"/>
          </a:xfrm>
          <a:prstGeom prst="roundRect">
            <a:avLst>
              <a:gd name="adj" fmla="val 72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62280" y="970948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r>
              <a:rPr lang="zh-CN" altLang="en-US" sz="27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后台管理</a:t>
            </a:r>
            <a:r>
              <a:rPr lang="en-US" altLang="zh-CN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上传</a:t>
            </a: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文章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634615" y="1905000"/>
            <a:ext cx="6508750" cy="4444365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869853"/>
            <a:ext cx="9144000" cy="762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kumimoji="1" lang="zh-CN" altLang="en-US" sz="135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-635" y="2489200"/>
            <a:ext cx="2635250" cy="210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pic>
        <p:nvPicPr>
          <p:cNvPr id="11" name="图片 10" descr="C:\Users\ZJYyuzutao\Pictures\QQ浏览器截图\wuli网站界面截图\后管，文件管理界面.png后管，文件管理界面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410" r="410"/>
          <a:stretch>
            <a:fillRect/>
          </a:stretch>
        </p:blipFill>
        <p:spPr>
          <a:xfrm>
            <a:off x="2635250" y="2146935"/>
            <a:ext cx="6509385" cy="3850005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48895" y="2733040"/>
            <a:ext cx="2536825" cy="1621790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800">
                <a:ea typeface="微软雅黑" panose="020B0503020204020204" charset="-122"/>
                <a:sym typeface="+mn-ea"/>
              </a:rPr>
              <a:t>文章管理--可以看到文章的具体信息，上传的日期，还具备删除文章功能</a:t>
            </a: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矩形: 圆角 2"/>
          <p:cNvSpPr/>
          <p:nvPr>
            <p:custDataLst>
              <p:tags r:id="rId8"/>
            </p:custDataLst>
          </p:nvPr>
        </p:nvSpPr>
        <p:spPr>
          <a:xfrm rot="2700000">
            <a:off x="2524635" y="3259097"/>
            <a:ext cx="210347" cy="210347"/>
          </a:xfrm>
          <a:prstGeom prst="roundRect">
            <a:avLst>
              <a:gd name="adj" fmla="val 72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398780" y="1016668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r>
              <a:rPr lang="zh-CN" altLang="en-US" sz="27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后台管理</a:t>
            </a:r>
            <a:r>
              <a:rPr lang="en-US" altLang="zh-CN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文章管理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634615" y="1960880"/>
            <a:ext cx="6508750" cy="4444365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-635" y="869218"/>
            <a:ext cx="9144000" cy="762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kumimoji="1" lang="zh-CN" altLang="en-US" sz="135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0" y="2194560"/>
            <a:ext cx="2635250" cy="3225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pic>
        <p:nvPicPr>
          <p:cNvPr id="11" name="图片 10" descr="C:\Users\ZJYyuzutao\Pictures\QQ浏览器截图\wuli网站界面截图\后管，评论界面.png后管，评论界面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410" r="410"/>
          <a:stretch>
            <a:fillRect/>
          </a:stretch>
        </p:blipFill>
        <p:spPr>
          <a:xfrm>
            <a:off x="2634615" y="2194560"/>
            <a:ext cx="6508750" cy="3885565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97790" y="2404110"/>
            <a:ext cx="2536825" cy="2806700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800">
                <a:ea typeface="微软雅黑" panose="020B0503020204020204" charset="-122"/>
                <a:sym typeface="+mn-ea"/>
              </a:rPr>
              <a:t>评论管理--这里管理员可以看到每个文章相关的评论内容以及评论的人。当看到不好或者违规的评论，可以手动删除，同时进入用户管理，进行权限修改。</a:t>
            </a:r>
            <a:endParaRPr lang="zh-CN" altLang="en-US" sz="1800">
              <a:ea typeface="微软雅黑" panose="020B0503020204020204" charset="-122"/>
              <a:sym typeface="+mn-ea"/>
            </a:endParaRPr>
          </a:p>
        </p:txBody>
      </p:sp>
      <p:sp>
        <p:nvSpPr>
          <p:cNvPr id="9" name="矩形: 圆角 2"/>
          <p:cNvSpPr/>
          <p:nvPr>
            <p:custDataLst>
              <p:tags r:id="rId8"/>
            </p:custDataLst>
          </p:nvPr>
        </p:nvSpPr>
        <p:spPr>
          <a:xfrm rot="2700000">
            <a:off x="2529715" y="3889652"/>
            <a:ext cx="210347" cy="210347"/>
          </a:xfrm>
          <a:prstGeom prst="roundRect">
            <a:avLst>
              <a:gd name="adj" fmla="val 72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480695" y="1016033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r>
              <a:rPr lang="zh-CN" altLang="en-US" sz="27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后台管理</a:t>
            </a:r>
            <a:r>
              <a:rPr lang="en-US" altLang="zh-CN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评论管理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634615" y="1735455"/>
            <a:ext cx="6508750" cy="4344670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-635" y="660938"/>
            <a:ext cx="9144000" cy="762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kumimoji="1" lang="zh-CN" altLang="en-US" sz="1350">
              <a:solidFill>
                <a:sysClr val="windowText" lastClr="000000">
                  <a:lumMod val="50000"/>
                  <a:lumOff val="50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635" y="1924050"/>
            <a:ext cx="2634615" cy="3966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 dirty="0"/>
          </a:p>
        </p:txBody>
      </p:sp>
      <p:pic>
        <p:nvPicPr>
          <p:cNvPr id="11" name="图片 10" descr="C:\Users\ZJYyuzutao\Pictures\QQ浏览器截图\wuli网站界面截图\后管，用户管理.png后管，用户管理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410" r="410"/>
          <a:stretch>
            <a:fillRect/>
          </a:stretch>
        </p:blipFill>
        <p:spPr>
          <a:xfrm>
            <a:off x="2635250" y="1971675"/>
            <a:ext cx="6508750" cy="3744595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48895" y="2076450"/>
            <a:ext cx="2537460" cy="3814445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40000"/>
              </a:lnSpc>
            </a:pPr>
            <a:r>
              <a:rPr lang="zh-CN" altLang="en-US" sz="1800" b="1">
                <a:ea typeface="微软雅黑" panose="020B0503020204020204" charset="-122"/>
                <a:sym typeface="+mn-ea"/>
              </a:rPr>
              <a:t>用户管理--</a:t>
            </a:r>
            <a:r>
              <a:rPr lang="zh-CN" altLang="en-US">
                <a:ea typeface="微软雅黑" panose="020B0503020204020204" charset="-122"/>
                <a:sym typeface="+mn-ea"/>
              </a:rPr>
              <a:t>管理员可以看到所有已经注册的用户的信息，这里可以给他们设置权限。</a:t>
            </a:r>
            <a:br>
              <a:rPr lang="zh-CN" altLang="en-US">
                <a:ea typeface="微软雅黑" panose="020B0503020204020204" charset="-122"/>
                <a:sym typeface="+mn-ea"/>
              </a:rPr>
            </a:br>
            <a:r>
              <a:rPr lang="zh-CN" altLang="en-US" sz="1800" b="1">
                <a:ea typeface="微软雅黑" panose="020B0503020204020204" charset="-122"/>
                <a:sym typeface="+mn-ea"/>
              </a:rPr>
              <a:t>权限1：</a:t>
            </a:r>
            <a:r>
              <a:rPr lang="zh-CN" altLang="en-US">
                <a:ea typeface="微软雅黑" panose="020B0503020204020204" charset="-122"/>
                <a:sym typeface="+mn-ea"/>
              </a:rPr>
              <a:t>普通用户，可以浏览文章以及评论。</a:t>
            </a:r>
            <a:br>
              <a:rPr lang="zh-CN" altLang="en-US" sz="1800">
                <a:ea typeface="微软雅黑" panose="020B0503020204020204" charset="-122"/>
                <a:sym typeface="+mn-ea"/>
              </a:rPr>
            </a:br>
            <a:r>
              <a:rPr lang="zh-CN" altLang="en-US" sz="1800" b="1">
                <a:ea typeface="微软雅黑" panose="020B0503020204020204" charset="-122"/>
                <a:sym typeface="+mn-ea"/>
              </a:rPr>
              <a:t>权限2：</a:t>
            </a:r>
            <a:r>
              <a:rPr lang="zh-CN" altLang="en-US">
                <a:ea typeface="微软雅黑" panose="020B0503020204020204" charset="-122"/>
                <a:sym typeface="+mn-ea"/>
              </a:rPr>
              <a:t>冻结用户，</a:t>
            </a:r>
            <a:r>
              <a:rPr lang="zh-CN" altLang="en-US">
                <a:ea typeface="微软雅黑" panose="020B0503020204020204" charset="-122"/>
                <a:sym typeface="+mn-ea"/>
              </a:rPr>
              <a:t>只能看文章，禁止评论的功能。</a:t>
            </a:r>
            <a:endParaRPr lang="zh-CN" altLang="en-US">
              <a:ea typeface="微软雅黑" panose="020B050302020402020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800" b="1">
                <a:ea typeface="微软雅黑" panose="020B0503020204020204" charset="-122"/>
                <a:sym typeface="+mn-ea"/>
              </a:rPr>
              <a:t>权限</a:t>
            </a:r>
            <a:r>
              <a:rPr lang="en-US" altLang="zh-CN" sz="1800" b="1"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800" b="1">
                <a:ea typeface="微软雅黑" panose="020B0503020204020204" charset="-122"/>
                <a:sym typeface="+mn-ea"/>
              </a:rPr>
              <a:t>：</a:t>
            </a:r>
            <a:r>
              <a:rPr lang="zh-CN" altLang="en-US">
                <a:ea typeface="微软雅黑" panose="020B0503020204020204" charset="-122"/>
                <a:sym typeface="+mn-ea"/>
              </a:rPr>
              <a:t>后台管理员。</a:t>
            </a:r>
            <a:endParaRPr lang="zh-CN" altLang="en-US">
              <a:ea typeface="微软雅黑" panose="020B0503020204020204" charset="-122"/>
              <a:sym typeface="+mn-ea"/>
            </a:endParaRPr>
          </a:p>
        </p:txBody>
      </p:sp>
      <p:sp>
        <p:nvSpPr>
          <p:cNvPr id="9" name="矩形: 圆角 2"/>
          <p:cNvSpPr/>
          <p:nvPr>
            <p:custDataLst>
              <p:tags r:id="rId8"/>
            </p:custDataLst>
          </p:nvPr>
        </p:nvSpPr>
        <p:spPr>
          <a:xfrm rot="2700000">
            <a:off x="2532255" y="4066182"/>
            <a:ext cx="210347" cy="210347"/>
          </a:xfrm>
          <a:prstGeom prst="roundRect">
            <a:avLst>
              <a:gd name="adj" fmla="val 72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516890" y="807753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r>
              <a:rPr lang="zh-CN" altLang="en-US" sz="27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后台管理</a:t>
            </a:r>
            <a:r>
              <a:rPr lang="en-US" altLang="zh-CN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用户管理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-37" y="1229424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941445" y="1428115"/>
            <a:ext cx="5202555" cy="4684395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619125" y="1356360"/>
            <a:ext cx="3955415" cy="937260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关于我们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1" descr="关于我们界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810" y="1597660"/>
            <a:ext cx="5203190" cy="428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2"/>
          <p:cNvSpPr/>
          <p:nvPr>
            <p:custDataLst>
              <p:tags r:id="rId6"/>
            </p:custDataLst>
          </p:nvPr>
        </p:nvSpPr>
        <p:spPr>
          <a:xfrm rot="2700000">
            <a:off x="3796540" y="3421022"/>
            <a:ext cx="210347" cy="210347"/>
          </a:xfrm>
          <a:prstGeom prst="roundRect">
            <a:avLst>
              <a:gd name="adj" fmla="val 72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703580" y="2977515"/>
            <a:ext cx="3237865" cy="1209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zh-CN" altLang="en-US" sz="18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显示关于我们界面</a:t>
            </a:r>
            <a:endParaRPr lang="zh-CN" altLang="en-US" sz="18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0" y="1458595"/>
            <a:ext cx="8001000" cy="6451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整个项目的框架基于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接口，并在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DaoImpl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类中具体实现数据库相关操作。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9615" y="3834765"/>
            <a:ext cx="7684770" cy="25844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相关表单或数据传输，由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servlet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进行处理，或上传服务器，或进行数据库相关操作，或进行响应，并进行传值。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对于数据库的查询、删除、插入的操作，主要是通过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语句进行实现，同时配合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JavaBean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封装数据。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而在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页面中，通过脚本及表达式语句，显示相关数据及文本。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/>
              <a:t>        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zh-CN" altLang="en-US" b="1"/>
              <a:t>  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前端主要是jsp实现基本页面框架结构，再加上css美化修饰实现的。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b="1"/>
              <a:t> 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735" y="2200275"/>
            <a:ext cx="2217420" cy="1501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1500" y="661035"/>
            <a:ext cx="3684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  <a:sym typeface="+mn-ea"/>
              </a:rPr>
              <a:t>三、主要技术要点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71" name="矩形 470"/>
          <p:cNvSpPr/>
          <p:nvPr>
            <p:custDataLst>
              <p:tags r:id="rId2"/>
            </p:custDataLst>
          </p:nvPr>
        </p:nvSpPr>
        <p:spPr>
          <a:xfrm>
            <a:off x="2539206" y="1407795"/>
            <a:ext cx="6578918" cy="329660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50265" y="1407795"/>
            <a:ext cx="4233386" cy="329660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dist="38100" dir="8100000" algn="tr" rotWithShape="0">
              <a:prstClr val="black">
                <a:alpha val="24000"/>
              </a:prstClr>
            </a:outerShdw>
          </a:effectLst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ot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2697" t="1142" r="29118" b="1142"/>
          <a:stretch>
            <a:fillRect/>
          </a:stretch>
        </p:blipFill>
        <p:spPr>
          <a:xfrm>
            <a:off x="958215" y="1549400"/>
            <a:ext cx="4018280" cy="3013710"/>
          </a:xfrm>
          <a:prstGeom prst="rect">
            <a:avLst/>
          </a:prstGeom>
          <a:noFill/>
        </p:spPr>
      </p:pic>
      <p:sp>
        <p:nvSpPr>
          <p:cNvPr id="861" name="PA_ImportSvg_636718263529450003"/>
          <p:cNvSpPr/>
          <p:nvPr>
            <p:custDataLst>
              <p:tags r:id="rId6"/>
            </p:custDataLst>
          </p:nvPr>
        </p:nvSpPr>
        <p:spPr>
          <a:xfrm>
            <a:off x="240665" y="1080135"/>
            <a:ext cx="231775" cy="180975"/>
          </a:xfrm>
          <a:custGeom>
            <a:avLst/>
            <a:gdLst/>
            <a:ahLst/>
            <a:cxnLst/>
            <a:rect l="l" t="t" r="r" b="b"/>
            <a:pathLst>
              <a:path w="172720" h="134620">
                <a:moveTo>
                  <a:pt x="62230" y="134620"/>
                </a:moveTo>
                <a:lnTo>
                  <a:pt x="0" y="134620"/>
                </a:lnTo>
                <a:lnTo>
                  <a:pt x="0" y="90170"/>
                </a:lnTo>
                <a:cubicBezTo>
                  <a:pt x="0" y="72390"/>
                  <a:pt x="1270" y="58420"/>
                  <a:pt x="5080" y="46990"/>
                </a:cubicBezTo>
                <a:cubicBezTo>
                  <a:pt x="8890" y="36830"/>
                  <a:pt x="13970" y="26670"/>
                  <a:pt x="22860" y="19050"/>
                </a:cubicBezTo>
                <a:cubicBezTo>
                  <a:pt x="31750" y="10160"/>
                  <a:pt x="41910" y="3810"/>
                  <a:pt x="55880" y="0"/>
                </a:cubicBezTo>
                <a:lnTo>
                  <a:pt x="68580" y="25400"/>
                </a:lnTo>
                <a:cubicBezTo>
                  <a:pt x="55880" y="29210"/>
                  <a:pt x="46990" y="35560"/>
                  <a:pt x="41910" y="43180"/>
                </a:cubicBezTo>
                <a:cubicBezTo>
                  <a:pt x="36830" y="50800"/>
                  <a:pt x="33020" y="60960"/>
                  <a:pt x="33020" y="72390"/>
                </a:cubicBezTo>
                <a:lnTo>
                  <a:pt x="63500" y="72390"/>
                </a:lnTo>
                <a:lnTo>
                  <a:pt x="63500" y="134620"/>
                </a:lnTo>
                <a:moveTo>
                  <a:pt x="166370" y="134620"/>
                </a:moveTo>
                <a:lnTo>
                  <a:pt x="104140" y="134620"/>
                </a:lnTo>
                <a:lnTo>
                  <a:pt x="104140" y="90170"/>
                </a:lnTo>
                <a:cubicBezTo>
                  <a:pt x="104140" y="72390"/>
                  <a:pt x="105410" y="57150"/>
                  <a:pt x="109220" y="46990"/>
                </a:cubicBezTo>
                <a:cubicBezTo>
                  <a:pt x="113031" y="36830"/>
                  <a:pt x="118110" y="26670"/>
                  <a:pt x="127000" y="19050"/>
                </a:cubicBezTo>
                <a:cubicBezTo>
                  <a:pt x="135890" y="11430"/>
                  <a:pt x="146050" y="3810"/>
                  <a:pt x="160020" y="0"/>
                </a:cubicBezTo>
                <a:lnTo>
                  <a:pt x="172720" y="25400"/>
                </a:lnTo>
                <a:cubicBezTo>
                  <a:pt x="160020" y="29210"/>
                  <a:pt x="151130" y="35560"/>
                  <a:pt x="146050" y="43180"/>
                </a:cubicBezTo>
                <a:cubicBezTo>
                  <a:pt x="140970" y="50800"/>
                  <a:pt x="137160" y="60960"/>
                  <a:pt x="137160" y="72390"/>
                </a:cubicBezTo>
                <a:lnTo>
                  <a:pt x="167640" y="72390"/>
                </a:lnTo>
                <a:lnTo>
                  <a:pt x="167640" y="134620"/>
                </a:lnTo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1D6DC2">
                    <a:shade val="50000"/>
                  </a:srgb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578475" y="1808480"/>
            <a:ext cx="2818130" cy="2494915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项目介绍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功能演示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lvl="1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（一）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功能概括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lvl="1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（二）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具体介绍</a:t>
            </a:r>
            <a:endParaRPr lang="en-US" altLang="zh-CN" sz="180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主要技术要点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400050" lvl="0" indent="-4000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心得体会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62305" y="5432425"/>
            <a:ext cx="8158480" cy="12700"/>
          </a:xfrm>
          <a:prstGeom prst="line">
            <a:avLst/>
          </a:prstGeom>
          <a:ln>
            <a:solidFill>
              <a:srgbClr val="7030A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心形 9"/>
          <p:cNvSpPr/>
          <p:nvPr/>
        </p:nvSpPr>
        <p:spPr>
          <a:xfrm>
            <a:off x="6184265" y="5157470"/>
            <a:ext cx="360045" cy="288290"/>
          </a:xfrm>
          <a:prstGeom prst="heart">
            <a:avLst/>
          </a:prstGeom>
          <a:solidFill>
            <a:schemeClr val="accent2">
              <a:lumMod val="75000"/>
              <a:alpha val="27000"/>
            </a:schemeClr>
          </a:solidFill>
          <a:ln w="12700" cap="flat" cmpd="sng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  <p:sp>
        <p:nvSpPr>
          <p:cNvPr id="7" name="心形 6"/>
          <p:cNvSpPr/>
          <p:nvPr/>
        </p:nvSpPr>
        <p:spPr>
          <a:xfrm>
            <a:off x="662305" y="1080135"/>
            <a:ext cx="504190" cy="360045"/>
          </a:xfrm>
          <a:prstGeom prst="heart">
            <a:avLst/>
          </a:prstGeom>
          <a:solidFill>
            <a:schemeClr val="accent2">
              <a:lumMod val="75000"/>
              <a:alpha val="27000"/>
            </a:schemeClr>
          </a:solidFill>
          <a:ln w="63500" cap="flat" cmpd="sng">
            <a:solidFill>
              <a:schemeClr val="accent1"/>
            </a:solidFill>
            <a:miter lim="800000"/>
          </a:ln>
        </p:spPr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0" y="1458595"/>
            <a:ext cx="8001000" cy="21685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/>
              <a:t>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整个项目最主要的问题在于数据库数据的查询以及传值部分。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①关于查询数据库数据方面，从确保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语句的正确、验证从数据库查询到数据、并由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JavaBean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进行封装，但最终在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页面无法显示的问题，通过大家的努力最终找到了问题所在。主要是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之间的传值问题以及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JavaBean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" y="3843655"/>
            <a:ext cx="8000365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" y="4996815"/>
            <a:ext cx="8000365" cy="553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548" y="788035"/>
            <a:ext cx="2427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+mj-ea"/>
                <a:ea typeface="+mj-ea"/>
                <a:sym typeface="+mn-ea"/>
              </a:rPr>
              <a:t>存在的难点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0" y="1458595"/>
            <a:ext cx="8001000" cy="17532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/>
              <a:t>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搞懂了这一问题，其他许多问题也得到了解决。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例如每一文章模块查看具体文章内容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以及评论内容的显示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，一开始总是显示不了，经过反复查验发现仍然是传值问题。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以及后台删除功能、权限修改功能，许多都涉及到传值的问题。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500" y="3543300"/>
            <a:ext cx="8001000" cy="922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③关于图片的上传，根据所学知识，实现了上传功能以及将图片后缀名存进数据库的表中，但是却一直无法显示，最后找明原因：是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src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路径寻找错误的原因。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500" y="4872990"/>
            <a:ext cx="8001000" cy="6451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语句的正确性：较难的语句主要是模糊查询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like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、形参的传值以及语句拼接问题。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3548" y="788035"/>
            <a:ext cx="24276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+mj-ea"/>
                <a:ea typeface="+mj-ea"/>
                <a:sym typeface="+mn-ea"/>
              </a:rPr>
              <a:t>存在的难点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615" y="1748790"/>
            <a:ext cx="7684770" cy="383095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这次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项目，通过大家的讨论、分工、合作，虽然每实现一个功能必定有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bug,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并且通常要花一整天时间去改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bug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，但是最终基本实现了一个个人博客还是很开心的。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在这次大作业中，平时的作业和学习能够学有所用，也学到了许多新的知识。同时也认识到许多问题，对于一个项目，前期要有足够的规划，否则到最后会发现需要增加什么功能，时间上比较赶。另外，我们项目的功能确实还不够完美，技术方面还需要加强；页面排版也是较为基础，还有进步空间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     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615" y="788035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  <a:sym typeface="+mn-ea"/>
              </a:rPr>
              <a:t>四、心得体会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7825" y="1113508"/>
            <a:ext cx="7308850" cy="4630385"/>
          </a:xfrm>
        </p:spPr>
        <p:txBody>
          <a:bodyPr/>
          <a:p>
            <a:r>
              <a:rPr lang="zh-CN" altLang="en-US"/>
              <a:t>数据库表的设计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附录：具体信息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1113790"/>
            <a:ext cx="5799455" cy="1801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65295"/>
            <a:ext cx="5855335" cy="1583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60" y="2740025"/>
            <a:ext cx="5844540" cy="16706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7825" y="1113508"/>
            <a:ext cx="7308850" cy="4630385"/>
          </a:xfrm>
        </p:spPr>
        <p:txBody>
          <a:bodyPr/>
          <a:p>
            <a:r>
              <a:rPr lang="zh-CN" altLang="en-US"/>
              <a:t>文件相关功能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附录：具体信息</a:t>
            </a:r>
            <a:endParaRPr lang="zh-CN" altLang="en-US"/>
          </a:p>
        </p:txBody>
      </p:sp>
      <p:pic>
        <p:nvPicPr>
          <p:cNvPr id="20" name="图片 19" descr="123"/>
          <p:cNvPicPr>
            <a:picLocks noChangeAspect="1"/>
          </p:cNvPicPr>
          <p:nvPr/>
        </p:nvPicPr>
        <p:blipFill>
          <a:blip r:embed="rId1"/>
          <a:srcRect t="5950" r="2807"/>
          <a:stretch>
            <a:fillRect/>
          </a:stretch>
        </p:blipFill>
        <p:spPr>
          <a:xfrm>
            <a:off x="6351905" y="1948815"/>
            <a:ext cx="2638425" cy="1083945"/>
          </a:xfrm>
          <a:prstGeom prst="rect">
            <a:avLst/>
          </a:prstGeom>
        </p:spPr>
      </p:pic>
      <p:pic>
        <p:nvPicPr>
          <p:cNvPr id="21" name="图片 20" descr="评论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5" y="3268980"/>
            <a:ext cx="2695575" cy="1123950"/>
          </a:xfrm>
          <a:prstGeom prst="rect">
            <a:avLst/>
          </a:prstGeom>
        </p:spPr>
      </p:pic>
      <p:pic>
        <p:nvPicPr>
          <p:cNvPr id="24" name="图片 23" descr="用户管理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4696460"/>
            <a:ext cx="2598420" cy="1083310"/>
          </a:xfrm>
          <a:prstGeom prst="rect">
            <a:avLst/>
          </a:prstGeom>
        </p:spPr>
      </p:pic>
      <p:pic>
        <p:nvPicPr>
          <p:cNvPr id="27" name="图片 26" descr="登录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" y="1948815"/>
            <a:ext cx="2695575" cy="1123950"/>
          </a:xfrm>
          <a:prstGeom prst="rect">
            <a:avLst/>
          </a:prstGeom>
        </p:spPr>
      </p:pic>
      <p:pic>
        <p:nvPicPr>
          <p:cNvPr id="4" name="图片 3" descr="注册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585" y="1929130"/>
            <a:ext cx="2695575" cy="1123950"/>
          </a:xfrm>
          <a:prstGeom prst="rect">
            <a:avLst/>
          </a:prstGeom>
        </p:spPr>
      </p:pic>
      <p:pic>
        <p:nvPicPr>
          <p:cNvPr id="5" name="图片 4" descr="查询文章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" y="3268980"/>
            <a:ext cx="2695575" cy="1123950"/>
          </a:xfrm>
          <a:prstGeom prst="rect">
            <a:avLst/>
          </a:prstGeom>
        </p:spPr>
      </p:pic>
      <p:pic>
        <p:nvPicPr>
          <p:cNvPr id="8" name="图片 7" descr="评论、文章管理蓝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855" y="4696460"/>
            <a:ext cx="4143375" cy="1047750"/>
          </a:xfrm>
          <a:prstGeom prst="rect">
            <a:avLst/>
          </a:prstGeom>
        </p:spPr>
      </p:pic>
      <p:pic>
        <p:nvPicPr>
          <p:cNvPr id="9" name="图片 8" descr="上传文章蓝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05" y="3268980"/>
            <a:ext cx="1847850" cy="11239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80155" y="1340485"/>
            <a:ext cx="1224280" cy="3616325"/>
          </a:xfrm>
          <a:prstGeom prst="rect">
            <a:avLst/>
          </a:prstGeom>
          <a:solidFill>
            <a:schemeClr val="lt1">
              <a:alpha val="27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9210" y="1505585"/>
            <a:ext cx="1106170" cy="3139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ctr"/>
            <a:r>
              <a:rPr lang="zh-CN" altLang="en-US" sz="6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感谢观看</a:t>
            </a:r>
            <a:endParaRPr lang="zh-CN" altLang="en-US" sz="6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笑脸 2"/>
          <p:cNvSpPr/>
          <p:nvPr/>
        </p:nvSpPr>
        <p:spPr>
          <a:xfrm>
            <a:off x="758190" y="4540250"/>
            <a:ext cx="767080" cy="892175"/>
          </a:xfrm>
          <a:prstGeom prst="smileyFace">
            <a:avLst/>
          </a:prstGeom>
          <a:solidFill>
            <a:schemeClr val="accent4">
              <a:lumMod val="60000"/>
              <a:lumOff val="40000"/>
              <a:alpha val="67000"/>
            </a:schemeClr>
          </a:solidFill>
          <a:ln w="28575" cap="flat" cmpd="sng">
            <a:solidFill>
              <a:schemeClr val="accent1">
                <a:shade val="50000"/>
              </a:schemeClr>
            </a:solidFill>
            <a:prstDash val="sysDash"/>
            <a:miter lim="800000"/>
          </a:ln>
        </p:spPr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2305" y="5432425"/>
            <a:ext cx="8158480" cy="12700"/>
          </a:xfrm>
          <a:prstGeom prst="line">
            <a:avLst/>
          </a:prstGeom>
          <a:ln>
            <a:solidFill>
              <a:srgbClr val="7030A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心形 9"/>
          <p:cNvSpPr/>
          <p:nvPr/>
        </p:nvSpPr>
        <p:spPr>
          <a:xfrm>
            <a:off x="6184265" y="5157470"/>
            <a:ext cx="360045" cy="288290"/>
          </a:xfrm>
          <a:prstGeom prst="heart">
            <a:avLst/>
          </a:prstGeom>
          <a:solidFill>
            <a:schemeClr val="accent2">
              <a:lumMod val="75000"/>
              <a:alpha val="27000"/>
            </a:schemeClr>
          </a:solidFill>
          <a:ln w="12700" cap="flat" cmpd="sng">
            <a:solidFill>
              <a:schemeClr val="accent1">
                <a:shade val="50000"/>
              </a:schemeClr>
            </a:solidFill>
            <a:prstDash val="sysDot"/>
            <a:miter lim="800000"/>
          </a:ln>
        </p:spPr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  <p:cxnSp>
        <p:nvCxnSpPr>
          <p:cNvPr id="8" name="曲线连接符 7"/>
          <p:cNvCxnSpPr/>
          <p:nvPr/>
        </p:nvCxnSpPr>
        <p:spPr>
          <a:xfrm rot="16200000">
            <a:off x="636270" y="2489200"/>
            <a:ext cx="3939540" cy="1972945"/>
          </a:xfrm>
          <a:prstGeom prst="curvedConnector3">
            <a:avLst>
              <a:gd name="adj1" fmla="val 4999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心形 6"/>
          <p:cNvSpPr/>
          <p:nvPr/>
        </p:nvSpPr>
        <p:spPr>
          <a:xfrm>
            <a:off x="3335020" y="980440"/>
            <a:ext cx="504190" cy="360045"/>
          </a:xfrm>
          <a:prstGeom prst="heart">
            <a:avLst/>
          </a:prstGeom>
          <a:solidFill>
            <a:schemeClr val="accent2">
              <a:lumMod val="75000"/>
              <a:alpha val="27000"/>
            </a:schemeClr>
          </a:solidFill>
          <a:ln w="63500" cap="flat" cmpd="sng">
            <a:solidFill>
              <a:schemeClr val="accent1"/>
            </a:solidFill>
            <a:miter lim="800000"/>
          </a:ln>
        </p:spPr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流程图: 决策 4"/>
          <p:cNvSpPr/>
          <p:nvPr/>
        </p:nvSpPr>
        <p:spPr>
          <a:xfrm>
            <a:off x="2766219" y="1683068"/>
            <a:ext cx="1228725" cy="9163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700"/>
              <a:t>个</a:t>
            </a:r>
            <a:endParaRPr lang="zh-CN" altLang="en-US" sz="2700"/>
          </a:p>
        </p:txBody>
      </p:sp>
      <p:sp>
        <p:nvSpPr>
          <p:cNvPr id="6" name="流程图: 决策 5"/>
          <p:cNvSpPr/>
          <p:nvPr/>
        </p:nvSpPr>
        <p:spPr>
          <a:xfrm>
            <a:off x="3660140" y="1683068"/>
            <a:ext cx="1228725" cy="9163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700"/>
              <a:t>人</a:t>
            </a:r>
            <a:endParaRPr lang="zh-CN" altLang="en-US" sz="2700"/>
          </a:p>
        </p:txBody>
      </p:sp>
      <p:sp>
        <p:nvSpPr>
          <p:cNvPr id="8" name="流程图: 决策 7"/>
          <p:cNvSpPr/>
          <p:nvPr/>
        </p:nvSpPr>
        <p:spPr>
          <a:xfrm>
            <a:off x="5447983" y="1683068"/>
            <a:ext cx="1228725" cy="9163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700"/>
              <a:t>客</a:t>
            </a:r>
            <a:endParaRPr lang="zh-CN" altLang="en-US" sz="2700"/>
          </a:p>
        </p:txBody>
      </p:sp>
      <p:sp>
        <p:nvSpPr>
          <p:cNvPr id="10" name="流程图: 决策 9"/>
          <p:cNvSpPr/>
          <p:nvPr/>
        </p:nvSpPr>
        <p:spPr>
          <a:xfrm>
            <a:off x="4554061" y="1683068"/>
            <a:ext cx="1228725" cy="9163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700"/>
              <a:t>博</a:t>
            </a:r>
            <a:endParaRPr lang="zh-CN" altLang="en-US" sz="2700"/>
          </a:p>
        </p:txBody>
      </p:sp>
      <p:sp>
        <p:nvSpPr>
          <p:cNvPr id="12" name="半闭框 11"/>
          <p:cNvSpPr/>
          <p:nvPr/>
        </p:nvSpPr>
        <p:spPr>
          <a:xfrm>
            <a:off x="458153" y="3019266"/>
            <a:ext cx="1676876" cy="436245"/>
          </a:xfrm>
          <a:prstGeom prst="half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35346" y="3019584"/>
            <a:ext cx="297322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半闭框 12"/>
          <p:cNvSpPr/>
          <p:nvPr/>
        </p:nvSpPr>
        <p:spPr>
          <a:xfrm rot="10800000">
            <a:off x="7293928" y="4855528"/>
            <a:ext cx="1676876" cy="436245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5539264" y="5280343"/>
            <a:ext cx="1788319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6750" y="3423285"/>
            <a:ext cx="8139430" cy="1155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3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本网站是做一个个人博客，分为前台和后台。前台用户</a:t>
            </a: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能够查看、搜索</a:t>
            </a:r>
            <a:r>
              <a:rPr lang="zh-CN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文章以及进行评论，而后台是只有管理员才能进入并进行相关操作，包括文章发布、管理文章、评论管理和用户管理。</a:t>
            </a:r>
            <a:endParaRPr lang="zh-CN" alt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955" y="443230"/>
            <a:ext cx="23279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solidFill>
                  <a:srgbClr val="000000"/>
                </a:solidFill>
                <a:latin typeface="+mj-ea"/>
                <a:ea typeface="+mj-ea"/>
                <a:sym typeface="微软雅黑 Light" panose="020B0502040204020203" pitchFamily="2" charset="-122"/>
              </a:rPr>
              <a:t>一、项目介绍</a:t>
            </a:r>
            <a:endParaRPr lang="zh-CN" altLang="en-US" sz="2800" b="1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9445" y="2325370"/>
            <a:ext cx="7989570" cy="1026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9960" y="2460625"/>
            <a:ext cx="724344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前端：</a:t>
            </a:r>
            <a:r>
              <a:rPr lang="zh-CN" altLang="en-US" b="1">
                <a:solidFill>
                  <a:schemeClr val="tx1"/>
                </a:solidFill>
              </a:rPr>
              <a:t>以精美排版在网页展示，主要有登陆注册页面、首页面、文章</a:t>
            </a:r>
            <a:r>
              <a:rPr lang="en-US" altLang="zh-CN" b="1">
                <a:solidFill>
                  <a:schemeClr val="tx1"/>
                </a:solidFill>
              </a:rPr>
              <a:t>	</a:t>
            </a:r>
            <a:r>
              <a:rPr lang="zh-CN" altLang="en-US" b="1">
                <a:solidFill>
                  <a:schemeClr val="tx1"/>
                </a:solidFill>
              </a:rPr>
              <a:t>查看、页面、文章搜索功能等。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445" y="3780155"/>
            <a:ext cx="7989570" cy="1885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/>
            <a:endParaRPr lang="zh-CN" altLang="en-US">
              <a:solidFill>
                <a:schemeClr val="tx1"/>
              </a:solidFill>
              <a:latin typeface="Arail" charset="0"/>
              <a:ea typeface="Arail" charset="0"/>
              <a:cs typeface="Arai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9960" y="4138295"/>
            <a:ext cx="750951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后端：</a:t>
            </a:r>
            <a:r>
              <a:rPr lang="zh-CN" altLang="en-US" b="1">
                <a:solidFill>
                  <a:schemeClr val="tx1"/>
                </a:solidFill>
              </a:rPr>
              <a:t>可直接对数据库内的数据进行增删查改等操作，主要以表格形式显示，包括写入文章、文章管理、用户管理、评论管理，还有一个直接切进前端首页的</a:t>
            </a:r>
            <a:r>
              <a:rPr lang="en-US" altLang="zh-CN" b="1">
                <a:solidFill>
                  <a:schemeClr val="tx1"/>
                </a:solidFill>
              </a:rPr>
              <a:t>“</a:t>
            </a:r>
            <a:r>
              <a:rPr lang="zh-CN" altLang="en-US" b="1">
                <a:solidFill>
                  <a:schemeClr val="tx1"/>
                </a:solidFill>
              </a:rPr>
              <a:t>关于我们</a:t>
            </a:r>
            <a:r>
              <a:rPr lang="en-US" altLang="zh-CN" b="1">
                <a:solidFill>
                  <a:schemeClr val="tx1"/>
                </a:solidFill>
              </a:rPr>
              <a:t>”</a:t>
            </a:r>
            <a:r>
              <a:rPr lang="zh-CN" altLang="en-US" b="1">
                <a:solidFill>
                  <a:schemeClr val="tx1"/>
                </a:solidFill>
              </a:rPr>
              <a:t>的模块。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9445" y="716280"/>
            <a:ext cx="2327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+mj-ea"/>
                <a:ea typeface="+mj-ea"/>
                <a:sym typeface="+mn-ea"/>
              </a:rPr>
              <a:t>二、功能演示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39445" y="1480820"/>
            <a:ext cx="2327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+mj-ea"/>
                <a:ea typeface="+mj-ea"/>
                <a:sym typeface="+mn-ea"/>
              </a:rPr>
              <a:t>1</a:t>
            </a:r>
            <a:r>
              <a:rPr lang="zh-CN" altLang="en-US" sz="2400" b="1">
                <a:latin typeface="+mj-ea"/>
                <a:ea typeface="+mj-ea"/>
                <a:sym typeface="+mn-ea"/>
              </a:rPr>
              <a:t>、功能概括</a:t>
            </a:r>
            <a:endParaRPr lang="zh-CN" altLang="en-US" sz="2400" b="1">
              <a:latin typeface="+mj-ea"/>
              <a:ea typeface="+mj-ea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711676" y="723265"/>
            <a:ext cx="1829276" cy="3762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 anchor="ctr"/>
          <a:p>
            <a:pPr algn="dist"/>
            <a:r>
              <a:rPr lang="en-US" altLang="zh-CN" sz="1800" b="1" dirty="0">
                <a:solidFill>
                  <a:srgbClr val="FCFCF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1800" b="1" dirty="0">
                <a:solidFill>
                  <a:srgbClr val="FCFCF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、具体介绍</a:t>
            </a:r>
            <a:endParaRPr lang="zh-CN" altLang="en-US" sz="1800" b="1" dirty="0">
              <a:solidFill>
                <a:srgbClr val="FCFCFD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" name="内容占位符 5" descr="PPT大概内容2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0615" y="828675"/>
            <a:ext cx="6454775" cy="5671185"/>
          </a:xfrm>
          <a:prstGeom prst="rect">
            <a:avLst/>
          </a:prstGeom>
        </p:spPr>
      </p:pic>
      <p:pic>
        <p:nvPicPr>
          <p:cNvPr id="3" name="图片 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598" y="845884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806825" y="1277620"/>
            <a:ext cx="5337810" cy="363855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C:\Users\ZJYyuzutao\Pictures\QQ浏览器截图\wuli网站界面截图\登录.png登录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057" r="9057"/>
          <a:stretch>
            <a:fillRect/>
          </a:stretch>
        </p:blipFill>
        <p:spPr>
          <a:xfrm>
            <a:off x="3805555" y="1398905"/>
            <a:ext cx="5338445" cy="31102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719455" y="1071245"/>
            <a:ext cx="1614805" cy="803275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登录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218440" y="2663825"/>
            <a:ext cx="3496945" cy="327279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登录时用户名和密码都不能为空，会有提示。</a:t>
            </a:r>
            <a:endParaRPr lang="zh-CN" altLang="en-US" sz="140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若数据库用户表查询不到相关用户名或密码不正确，均无法</a:t>
            </a: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登录 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登录用户分为3种：① 管理员，②普通用户，③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冻结用户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管理员可进入管理界面，对整个博客进行管理（后面详细说明）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普通用户可以浏览，评论。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冻结用户可以浏览，但禁止评论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4551045" y="4585335"/>
            <a:ext cx="3850005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t" anchorCtr="0">
            <a:normAutofit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200" b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登录界面</a:t>
            </a:r>
            <a:endParaRPr lang="zh-CN" altLang="en-US" sz="1200" b="1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6" name="图片 15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-672" y="992569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754120" y="1489075"/>
            <a:ext cx="5389245" cy="375221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C:\Users\ZJYyuzutao\Pictures\QQ浏览器截图\wuli网站界面截图\注册.jsp.png注册.js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0184" r="10184"/>
          <a:stretch>
            <a:fillRect/>
          </a:stretch>
        </p:blipFill>
        <p:spPr>
          <a:xfrm>
            <a:off x="3755390" y="1552575"/>
            <a:ext cx="5388610" cy="322770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98755" y="3011805"/>
            <a:ext cx="3230880" cy="23329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登录时用户名和密码都不能为空，会有提示。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注册的用户，默认权限是1的普通用户。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注册时相关用户信息会插入数据库用户表中。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lang="zh-CN" altLang="en-US" sz="16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523740" y="4855845"/>
            <a:ext cx="3850005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t" anchorCtr="0">
            <a:normAutofit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200" b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注册界面</a:t>
            </a:r>
            <a:endParaRPr lang="zh-CN" altLang="en-US" sz="1200" b="1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6" name="图片 15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756285" y="1358900"/>
            <a:ext cx="1614805" cy="803275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注册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-37" y="812229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502025" y="1295400"/>
            <a:ext cx="5642610" cy="469201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C:\Users\ZJYyuzutao\Pictures\首页界面.jpg首页界面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-500" r="-12" b="461"/>
          <a:stretch>
            <a:fillRect/>
          </a:stretch>
        </p:blipFill>
        <p:spPr>
          <a:xfrm>
            <a:off x="3502025" y="1371600"/>
            <a:ext cx="5645150" cy="422402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273050" y="2571115"/>
            <a:ext cx="4492625" cy="3792855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lang="zh-CN" altLang="en-US" sz="1200" spc="50">
              <a:ln w="3175">
                <a:noFill/>
                <a:prstDash val="dash"/>
              </a:ln>
              <a:solidFill>
                <a:srgbClr val="000000">
                  <a:lumMod val="65000"/>
                  <a:lumOff val="35000"/>
                </a:srgbClr>
              </a:solidFill>
              <a:latin typeface="微软雅黑 Light" panose="020B0502040204020203" pitchFamily="2" charset="-122"/>
              <a:ea typeface="微软雅黑 Light" panose="020B0502040204020203" pitchFamily="2" charset="-122"/>
              <a:cs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网页导航栏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有：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我们小组的设计logo、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搜索框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首页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文章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关于我们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登录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注册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742950" lvl="1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退出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497705" y="5656580"/>
            <a:ext cx="3850005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t" anchorCtr="0">
            <a:normAutofit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1200" b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首页</a:t>
            </a:r>
            <a:endParaRPr lang="zh-CN" altLang="en-US" sz="1200" b="1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6" name="图片 15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37845" y="1247140"/>
            <a:ext cx="2369820" cy="666115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首页界面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-37" y="1229424"/>
            <a:ext cx="9144074" cy="153543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solidFill>
                <a:sysClr val="window" lastClr="FFFFFF">
                  <a:lumMod val="9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325120" y="3348990"/>
            <a:ext cx="5213350" cy="306324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4114165" y="336550"/>
            <a:ext cx="5016500" cy="302069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266700" algn="ctr" rotWithShape="0">
              <a:srgbClr val="000000">
                <a:alpha val="30000"/>
              </a:srgb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179" r="4179"/>
          <a:stretch>
            <a:fillRect/>
          </a:stretch>
        </p:blipFill>
        <p:spPr>
          <a:xfrm>
            <a:off x="4127500" y="469900"/>
            <a:ext cx="5016500" cy="2611120"/>
          </a:xfrm>
          <a:prstGeom prst="rect">
            <a:avLst/>
          </a:prstGeom>
        </p:spPr>
      </p:pic>
      <p:sp>
        <p:nvSpPr>
          <p:cNvPr id="19" name="矩形: 圆角 9"/>
          <p:cNvSpPr/>
          <p:nvPr>
            <p:custDataLst>
              <p:tags r:id="rId6"/>
            </p:custDataLst>
          </p:nvPr>
        </p:nvSpPr>
        <p:spPr>
          <a:xfrm>
            <a:off x="4127770" y="2902774"/>
            <a:ext cx="1296554" cy="446511"/>
          </a:xfrm>
          <a:prstGeom prst="roundRect">
            <a:avLst>
              <a:gd name="adj" fmla="val 0"/>
            </a:avLst>
          </a:prstGeom>
          <a:solidFill>
            <a:srgbClr val="4472C4">
              <a:alpha val="70000"/>
            </a:srgb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 defTabSz="685800"/>
            <a:endParaRPr lang="zh-CN" altLang="en-US" sz="1200" b="1">
              <a:solidFill>
                <a:prstClr val="white"/>
              </a:solidFill>
              <a:sym typeface="+mn-ea"/>
            </a:endParaRPr>
          </a:p>
          <a:p>
            <a:pPr algn="ctr" defTabSz="685800"/>
            <a:r>
              <a:rPr lang="zh-CN" altLang="en-US" sz="1200" b="1">
                <a:solidFill>
                  <a:prstClr val="white"/>
                </a:solidFill>
                <a:sym typeface="+mn-ea"/>
              </a:rPr>
              <a:t>点击进入后展示整片文章</a:t>
            </a:r>
            <a:endParaRPr lang="zh-CN" altLang="en-US" sz="1200" b="1">
              <a:solidFill>
                <a:prstClr val="white"/>
              </a:solidFill>
            </a:endParaRPr>
          </a:p>
          <a:p>
            <a:pPr algn="ctr" defTabSz="685800"/>
            <a:endParaRPr lang="en-US" altLang="zh-CN" sz="1200" b="1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4149" r="4149"/>
          <a:stretch>
            <a:fillRect/>
          </a:stretch>
        </p:blipFill>
        <p:spPr>
          <a:xfrm>
            <a:off x="325120" y="3523615"/>
            <a:ext cx="5213350" cy="2713990"/>
          </a:xfrm>
          <a:prstGeom prst="rect">
            <a:avLst/>
          </a:prstGeom>
        </p:spPr>
      </p:pic>
      <p:sp>
        <p:nvSpPr>
          <p:cNvPr id="18" name="矩形: 圆角 4"/>
          <p:cNvSpPr/>
          <p:nvPr>
            <p:custDataLst>
              <p:tags r:id="rId9"/>
            </p:custDataLst>
          </p:nvPr>
        </p:nvSpPr>
        <p:spPr>
          <a:xfrm>
            <a:off x="4242070" y="5965931"/>
            <a:ext cx="1296554" cy="446511"/>
          </a:xfrm>
          <a:prstGeom prst="roundRect">
            <a:avLst>
              <a:gd name="adj" fmla="val 0"/>
            </a:avLst>
          </a:prstGeom>
          <a:solidFill>
            <a:srgbClr val="4472C4">
              <a:alpha val="70000"/>
            </a:srgb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marL="0" indent="0" algn="ctr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b="1">
                <a:solidFill>
                  <a:prstClr val="white"/>
                </a:solidFill>
              </a:rPr>
              <a:t>有分页功能</a:t>
            </a:r>
            <a:endParaRPr lang="zh-CN" altLang="en-US" sz="1200" b="1">
              <a:solidFill>
                <a:prstClr val="white"/>
              </a:solidFill>
            </a:endParaRPr>
          </a:p>
        </p:txBody>
      </p:sp>
      <p:pic>
        <p:nvPicPr>
          <p:cNvPr id="27" name="图片 26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0" y="46990"/>
            <a:ext cx="1303655" cy="61404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5771515" y="3823335"/>
            <a:ext cx="3230880" cy="2332990"/>
          </a:xfrm>
          <a:prstGeom prst="rect">
            <a:avLst/>
          </a:prstGeom>
        </p:spPr>
        <p:txBody>
          <a:bodyPr anchor="ctr">
            <a:normAutofit/>
          </a:bodyPr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后台上传的文章，在前台能实时显示，且是根据模板格式进行展示。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为保证排版效果，通过点击进入，可浏览具体文章内容。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charset="-122"/>
              <a:sym typeface="+mn-ea"/>
            </a:endParaRPr>
          </a:p>
          <a:p>
            <a:pPr marL="285750" lvl="0" indent="-285750" algn="just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charset="-122"/>
                <a:sym typeface="+mn-ea"/>
              </a:rPr>
              <a:t>分页功能（5篇一页）。</a:t>
            </a:r>
            <a:endParaRPr lang="zh-CN" altLang="en-US" sz="1800" spc="15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537845" y="1681480"/>
            <a:ext cx="2369820" cy="666115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文章</a:t>
            </a:r>
            <a:r>
              <a:rPr lang="zh-CN" altLang="en-US" sz="3200" b="1" spc="3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界面</a:t>
            </a:r>
            <a:endParaRPr lang="zh-CN" altLang="en-US" sz="3200" b="1" spc="30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VALUE" val="516*9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9969_1*d*1"/>
  <p:tag name="KSO_WM_TEMPLATE_CATEGORY" val="diagram"/>
  <p:tag name="KSO_WM_TEMPLATE_INDEX" val="20199969"/>
  <p:tag name="KSO_WM_UNIT_SUPPORT_UNIT_TYPE" val="[]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EMPLATE_CATEGORY" val="diagram"/>
  <p:tag name="KSO_WM_TEMPLATE_INDEX" val="20189146"/>
  <p:tag name="KSO_WM_UNIT_TYPE" val="g"/>
  <p:tag name="KSO_WM_UNIT_INDEX" val="2"/>
  <p:tag name="KSO_WM_UNIT_ID" val="diagram20189146_1*g*2"/>
  <p:tag name="KSO_WM_UNIT_LAYERLEVEL" val="1"/>
  <p:tag name="KSO_WM_UNIT_VALUE" val="14"/>
  <p:tag name="KSO_WM_UNIT_HIGHLIGHT" val="0"/>
  <p:tag name="KSO_WM_UNIT_COMPATIBLE" val="1"/>
  <p:tag name="KSO_WM_UNIT_CLEAR" val="0"/>
  <p:tag name="KSO_WM_UNIT_RELATE_UNITID" val="diagram20189146_1*d*2"/>
  <p:tag name="KSO_WM_BEAUTIFY_FLAG" val="#wm#"/>
  <p:tag name="KSO_WM_TAG_VERSION" val="1.0"/>
  <p:tag name="KSO_WM_UNIT_PRESET_TEXT" val="TEXT"/>
</p:tagLst>
</file>

<file path=ppt/tags/tag102.xml><?xml version="1.0" encoding="utf-8"?>
<p:tagLst xmlns:p="http://schemas.openxmlformats.org/presentationml/2006/main">
  <p:tag name="KSO_WM_UNIT_VALUE" val="516*9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199969_1*d*2"/>
  <p:tag name="KSO_WM_TEMPLATE_CATEGORY" val="diagram"/>
  <p:tag name="KSO_WM_TEMPLATE_INDEX" val="20199969"/>
  <p:tag name="KSO_WM_UNIT_SUPPORT_UNIT_TYPE" val="[]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TEMPLATE_CATEGORY" val="diagram"/>
  <p:tag name="KSO_WM_TEMPLATE_INDEX" val="20189146"/>
  <p:tag name="KSO_WM_UNIT_TYPE" val="g"/>
  <p:tag name="KSO_WM_UNIT_INDEX" val="1"/>
  <p:tag name="KSO_WM_UNIT_ID" val="diagram20189146_1*g*1"/>
  <p:tag name="KSO_WM_UNIT_LAYERLEVEL" val="1"/>
  <p:tag name="KSO_WM_UNIT_VALUE" val="14"/>
  <p:tag name="KSO_WM_UNIT_HIGHLIGHT" val="0"/>
  <p:tag name="KSO_WM_UNIT_COMPATIBLE" val="1"/>
  <p:tag name="KSO_WM_UNIT_CLEAR" val="0"/>
  <p:tag name="KSO_WM_UNIT_RELATE_UNITID" val="diagram20189146_1*d*1"/>
  <p:tag name="KSO_WM_BEAUTIFY_FLAG" val="#wm#"/>
  <p:tag name="KSO_WM_TAG_VERSION" val="1.0"/>
  <p:tag name="KSO_WM_UNIT_PRESET_TEXT" val="TEXT"/>
</p:tagLst>
</file>

<file path=ppt/tags/tag104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105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106.xml><?xml version="1.0" encoding="utf-8"?>
<p:tagLst xmlns:p="http://schemas.openxmlformats.org/presentationml/2006/main">
  <p:tag name="KSO_WM_TEMPLATE_CATEGORY" val="diagram"/>
  <p:tag name="KSO_WM_TEMPLATE_INDEX" val="20199969"/>
  <p:tag name="KSO_WM_BEAUTIFY_FLAG" val="#wm#"/>
  <p:tag name="KSO_WM_TAG_VERSION" val="1.0"/>
  <p:tag name="KSO_WM_SLIDE_ID" val="diagram20199969_1"/>
  <p:tag name="KSO_WM_SLIDE_INDEX" val="1"/>
  <p:tag name="KSO_WM_SLIDE_ITEM_CNT" val="0"/>
  <p:tag name="KSO_WM_SLIDE_LAYOUT" val="a_d_f"/>
  <p:tag name="KSO_WM_SLIDE_LAYOUT_CNT" val="1_2_1"/>
  <p:tag name="KSO_WM_SLIDE_TYPE" val="text"/>
  <p:tag name="KSO_WM_SLIDE_SUBTYPE" val="picTxt"/>
  <p:tag name="KSO_WM_SLIDE_POSITION" val="173*89"/>
  <p:tag name="KSO_WM_SLIDE_SIZE" val="613*348"/>
  <p:tag name="KSO_WM_TEMPLATE_SUBCATEGORY" val="0"/>
  <p:tag name="KSO_WM_TEMPLATE_MASTER_TYPE" val="0"/>
  <p:tag name="KSO_WM_TEMPLATE_COLOR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0657_1*y*1"/>
  <p:tag name="KSO_WM_TEMPLATE_CATEGORY" val="diagram"/>
  <p:tag name="KSO_WM_TEMPLATE_INDEX" val="20200657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57_1*a*1"/>
  <p:tag name="KSO_WM_TEMPLATE_CATEGORY" val="diagram"/>
  <p:tag name="KSO_WM_TEMPLATE_INDEX" val="20200657"/>
  <p:tag name="KSO_WM_UNIT_LAYERLEVEL" val="1"/>
  <p:tag name="KSO_WM_TAG_VERSION" val="1.0"/>
  <p:tag name="KSO_WM_BEAUTIFY_FLAG" val="#wm#"/>
  <p:tag name="KSO_WM_UNIT_PRESET_TEXT" val="志愿者登山&#13;活动策划"/>
</p:tagLst>
</file>

<file path=ppt/tags/tag111.xml><?xml version="1.0" encoding="utf-8"?>
<p:tagLst xmlns:p="http://schemas.openxmlformats.org/presentationml/2006/main"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57_1*f*1"/>
  <p:tag name="KSO_WM_TEMPLATE_CATEGORY" val="diagram"/>
  <p:tag name="KSO_WM_TEMPLATE_INDEX" val="20200657"/>
  <p:tag name="KSO_WM_UNIT_LAYERLEVEL" val="1"/>
  <p:tag name="KSO_WM_TAG_VERSION" val="1.0"/>
  <p:tag name="KSO_WM_BEAUTIFY_FLAG" val="#wm#"/>
  <p:tag name="KSO_WM_UNIT_PRESET_TEXT" val="单击此处添加文本具体内容。简明扼要的阐述您的观点。根据需要可酌情增减文字，以便观者准确的理解您传达的思想。"/>
</p:tagLst>
</file>

<file path=ppt/tags/tag112.xml><?xml version="1.0" encoding="utf-8"?>
<p:tagLst xmlns:p="http://schemas.openxmlformats.org/presentationml/2006/main">
  <p:tag name="KSO_WM_TEMPLATE_CATEGORY" val="diagram"/>
  <p:tag name="KSO_WM_TEMPLATE_INDEX" val="20200657"/>
  <p:tag name="KSO_WM_BEAUTIFY_FLAG" val="#wm#"/>
  <p:tag name="KSO_WM_SLIDE_ID" val="diagram20200657_1"/>
  <p:tag name="KSO_WM_SLIDE_ITEM_CNT" val="0"/>
  <p:tag name="KSO_WM_SLIDE_INDEX" val="1"/>
  <p:tag name="KSO_WM_TAG_VERSION" val="1.0"/>
  <p:tag name="KSO_WM_SLIDE_LAYOUT" val="a_d_f_y"/>
  <p:tag name="KSO_WM_SLIDE_LAYOUT_CNT" val="1_1_1_1"/>
  <p:tag name="KSO_WM_SLIDE_TYPE" val="text"/>
  <p:tag name="KSO_WM_SLIDE_SUBTYPE" val="picTxt"/>
  <p:tag name="KSO_WM_SLIDE_SIZE" val="902*542"/>
  <p:tag name="KSO_WM_SLIDE_POSITION" val="0*0"/>
  <p:tag name="KSO_WM_SLIDE_CONSTRAINT" val="%7b%22slideConstraint%22%3a%7b%22seriesAreas%22%3a%5b%5d%2c%22singleAreas%22%3a%5b%7b%22shapes%22%3a%5b17%5d%2c%22serialConstraintIndex%22%3a-1%2c%22areatextmark%22%3a0%2c%22pictureprocessmark%22%3a0%7d%5d%7d%7d"/>
  <p:tag name="KSO_WM_SLIDE_COLORSCHEME_VERSION" val="3.2"/>
  <p:tag name="KSO_WM_TEMPLATE_SUBCATEGORY" val="0"/>
  <p:tag name="KSO_WM_TEMPLATE_MASTER_TYPE" val="0"/>
  <p:tag name="KSO_WM_TEMPLATE_COLOR_TYPE" val="0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118.xml><?xml version="1.0" encoding="utf-8"?>
<p:tagLst xmlns:p="http://schemas.openxmlformats.org/presentationml/2006/main">
  <p:tag name="KSO_WM_TEMPLATE_CATEGORY" val="diagram"/>
  <p:tag name="KSO_WM_TEMPLATE_INDEX" val="20189146"/>
  <p:tag name="KSO_WM_UNIT_TYPE" val="g"/>
  <p:tag name="KSO_WM_UNIT_INDEX" val="2"/>
  <p:tag name="KSO_WM_UNIT_ID" val="diagram20189146_1*g*2"/>
  <p:tag name="KSO_WM_UNIT_LAYERLEVEL" val="1"/>
  <p:tag name="KSO_WM_UNIT_VALUE" val="14"/>
  <p:tag name="KSO_WM_UNIT_HIGHLIGHT" val="0"/>
  <p:tag name="KSO_WM_UNIT_COMPATIBLE" val="1"/>
  <p:tag name="KSO_WM_UNIT_CLEAR" val="0"/>
  <p:tag name="KSO_WM_UNIT_RELATE_UNITID" val="diagram20189146_1*d*2"/>
  <p:tag name="KSO_WM_BEAUTIFY_FLAG" val="#wm#"/>
  <p:tag name="KSO_WM_TAG_VERSION" val="1.0"/>
  <p:tag name="KSO_WM_UNIT_PRESET_TEXT" val="TEXT"/>
</p:tagLst>
</file>

<file path=ppt/tags/tag119.xml><?xml version="1.0" encoding="utf-8"?>
<p:tagLst xmlns:p="http://schemas.openxmlformats.org/presentationml/2006/main">
  <p:tag name="KSO_WM_TEMPLATE_CATEGORY" val="diagram"/>
  <p:tag name="KSO_WM_TEMPLATE_INDEX" val="20189146"/>
  <p:tag name="KSO_WM_UNIT_TYPE" val="g"/>
  <p:tag name="KSO_WM_UNIT_INDEX" val="1"/>
  <p:tag name="KSO_WM_UNIT_ID" val="diagram20189146_1*g*1"/>
  <p:tag name="KSO_WM_UNIT_LAYERLEVEL" val="1"/>
  <p:tag name="KSO_WM_UNIT_VALUE" val="14"/>
  <p:tag name="KSO_WM_UNIT_HIGHLIGHT" val="0"/>
  <p:tag name="KSO_WM_UNIT_COMPATIBLE" val="1"/>
  <p:tag name="KSO_WM_UNIT_CLEAR" val="0"/>
  <p:tag name="KSO_WM_UNIT_RELATE_UNITID" val="diagram20189146_1*d*1"/>
  <p:tag name="KSO_WM_BEAUTIFY_FLAG" val="#wm#"/>
  <p:tag name="KSO_WM_TAG_VERSION" val="1.0"/>
  <p:tag name="KSO_WM_UNIT_PRESET_TEXT" val="TEXT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57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VALUE" val="945*142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4628_1*d*1"/>
  <p:tag name="KSO_WM_TEMPLATE_CATEGORY" val="diagram"/>
  <p:tag name="KSO_WM_TEMPLATE_INDEX" val="20204628"/>
  <p:tag name="KSO_WM_UNIT_SUPPORT_UNIT_TYPE" val="[]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125.xml><?xml version="1.0" encoding="utf-8"?>
<p:tagLst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g"/>
  <p:tag name="KSO_WM_UNIT_INDEX" val="1"/>
  <p:tag name="KSO_WM_UNIT_ID" val="diagram20204628_1*g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图注，文字是您思想的提炼。"/>
</p:tagLst>
</file>

<file path=ppt/tags/tag126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127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128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129.xml><?xml version="1.0" encoding="utf-8"?>
<p:tagLst xmlns:p="http://schemas.openxmlformats.org/presentationml/2006/main">
  <p:tag name="KSO_WM_TEMPLATE_CATEGORY" val="diagram"/>
  <p:tag name="KSO_WM_TEMPLATE_INDEX" val="20204628"/>
  <p:tag name="KSO_WM_BEAUTIFY_FLAG" val="#wm#"/>
  <p:tag name="KSO_WM_SLIDE_ID" val="diagram2020462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9"/>
  <p:tag name="KSO_WM_SLIDE_POSITION" val="0*39"/>
  <p:tag name="KSO_WM_TAG_VERSION" val="1.0"/>
  <p:tag name="KSO_WM_SLIDE_LAYOUT" val="a_d_f_g_y"/>
  <p:tag name="KSO_WM_SLIDE_LAYOUT_CNT" val="1_1_1_1_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40_1*i*1"/>
  <p:tag name="KSO_WM_TEMPLATE_CATEGORY" val="diagram"/>
  <p:tag name="KSO_WM_TEMPLATE_INDEX" val="20198640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4"/>
  <p:tag name="KSO_WM_UNIT_COLOR_SCHEME_SHAPE_ID" val="24"/>
  <p:tag name="KSO_WM_UNIT_COLOR_SCHEME_PARENT_PAGE" val="0_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d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VALUE" val="1137*2274"/>
  <p:tag name="KSO_WM_UNIT_TYPE" val="d"/>
  <p:tag name="KSO_WM_UNIT_INDEX" val="1"/>
  <p:tag name="KSO_WM_UNIT_ADJUSTLAYOUT_ID" val="10"/>
  <p:tag name="KSO_WM_UNIT_PICTURE_CLIP_FLAG" val="1"/>
  <p:tag name="KSO_WM_UNIT_COLOR_SCHEME_SHAPE_ID" val="10"/>
  <p:tag name="KSO_WM_UNIT_COLOR_SCHEME_PARENT_PAGE" val="0_1"/>
</p:tagLst>
</file>

<file path=ppt/tags/tag134.xml><?xml version="1.0" encoding="utf-8"?>
<p:tagLst xmlns:p="http://schemas.openxmlformats.org/presentationml/2006/main">
  <p:tag name="KSO_WM_UNIT_TEXT_PART_ID" val="1-c"/>
  <p:tag name="KSO_WM_UNIT_TEXT_PART_SIZE" val="169.76*224.5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ID" val="diagram30178537_1*h_f*1_1"/>
  <p:tag name="KSO_WM_TEMPLATE_CATEGORY" val="diagram"/>
  <p:tag name="KSO_WM_TEMPLATE_INDEX" val="30178537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您的观点。&#13;恰如其分的表达观点，往往事半功倍。"/>
  <p:tag name="KSO_WM_UNIT_TYPE" val="h_f"/>
  <p:tag name="KSO_WM_UNIT_INDEX" val="1_1"/>
  <p:tag name="KSO_WM_UNIT_ADJUSTLAYOUT_ID" val="32"/>
  <p:tag name="KSO_WM_UNIT_COLOR_SCHEME_SHAPE_ID" val="32"/>
  <p:tag name="KSO_WM_UNIT_COLOR_SCHEME_PARENT_PAGE" val="0_1"/>
  <p:tag name="KSO_WM_UNIT_TEXT_PART_ID_V2" val="d-1-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7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3"/>
  <p:tag name="KSO_WM_UNIT_COLOR_SCHEME_SHAPE_ID" val="3"/>
  <p:tag name="KSO_WM_UNIT_COLOR_SCHEME_PARENT_PAGE" val="0_1"/>
</p:tagLst>
</file>

<file path=ppt/tags/tag136.xml><?xml version="1.0" encoding="utf-8"?>
<p:tagLst xmlns:p="http://schemas.openxmlformats.org/presentationml/2006/main">
  <p:tag name="KSO_WM_UNIT_ISCONTENTSTITLE" val="0"/>
  <p:tag name="KSO_WM_UNIT_PRESET_TEXT" val="单击添加大标题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30178537_1*a*2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COLOR_SCHEME_SHAPE_ID" val="13"/>
  <p:tag name="KSO_WM_UNIT_COLOR_SCHEME_PARENT_PAGE" val="0_1"/>
</p:tagLst>
</file>

<file path=ppt/tags/tag137.xml><?xml version="1.0" encoding="utf-8"?>
<p:tagLst xmlns:p="http://schemas.openxmlformats.org/presentationml/2006/main">
  <p:tag name="KSO_WM_TEMPLATE_CATEGORY" val="diagram"/>
  <p:tag name="KSO_WM_TEMPLATE_INDEX" val="30178537"/>
  <p:tag name="KSO_WM_BEAUTIFY_FLAG" val="#wm#"/>
  <p:tag name="KSO_WM_SLIDE_ID" val="diagram30178537_1"/>
  <p:tag name="KSO_WM_SLIDE_INDEX" val="1"/>
  <p:tag name="KSO_WM_SLIDE_ITEM_CNT" val="0"/>
  <p:tag name="KSO_WM_SLIDE_LAYOUT" val="a_d_h"/>
  <p:tag name="KSO_WM_SLIDE_LAYOUT_CNT" val="1_1_1"/>
  <p:tag name="KSO_WM_SLIDE_TYPE" val="text"/>
  <p:tag name="KSO_WM_SLIDE_POSITION" val="45.2505*273.757"/>
  <p:tag name="KSO_WM_SLIDE_SIZE" val="224.5*169.76"/>
  <p:tag name="KSO_WM_TAG_VERSION" val="1.0"/>
  <p:tag name="KSO_WM_SLIDE_CONSTRAINT" val="%7b%22slideConstraint%22%3a%7b%22seriesAreas%22%3a%5b%5d%2c%22singleAreas%22%3a%5b%7b%22shapes%22%3a%5b10%5d%2c%22serialConstraintIndex%22%3a-1%2c%22areatextmark%22%3a0%2c%22pictureprocessmark%22%3a0%7d%5d%7d%7d"/>
  <p:tag name="KSO_WM_TEMPLATE_SUBCATEGORY" val="8"/>
  <p:tag name="KSO_WM_TEMPLATE_MASTER_TYPE" val="0"/>
  <p:tag name="KSO_WM_TEMPLATE_COLOR_TYPE" val="1"/>
  <p:tag name="KSO_WM_SLIDE_SUBTYPE" val="picTxt"/>
  <p:tag name="KSO_WM_SLIDE_COLORSCHEME_VERSION" val="3.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40_1*i*1"/>
  <p:tag name="KSO_WM_TEMPLATE_CATEGORY" val="diagram"/>
  <p:tag name="KSO_WM_TEMPLATE_INDEX" val="20198640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4"/>
  <p:tag name="KSO_WM_UNIT_COLOR_SCHEME_SHAPE_ID" val="24"/>
  <p:tag name="KSO_WM_UNIT_COLOR_SCHEME_PARENT_PAGE" val="0_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d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VALUE" val="1137*2274"/>
  <p:tag name="KSO_WM_UNIT_TYPE" val="d"/>
  <p:tag name="KSO_WM_UNIT_INDEX" val="1"/>
  <p:tag name="KSO_WM_UNIT_ADJUSTLAYOUT_ID" val="10"/>
  <p:tag name="KSO_WM_UNIT_PICTURE_CLIP_FLAG" val="1"/>
  <p:tag name="KSO_WM_UNIT_COLOR_SCHEME_SHAPE_ID" val="10"/>
  <p:tag name="KSO_WM_UNIT_COLOR_SCHEME_PARENT_PAGE" val="0_1"/>
</p:tagLst>
</file>

<file path=ppt/tags/tag142.xml><?xml version="1.0" encoding="utf-8"?>
<p:tagLst xmlns:p="http://schemas.openxmlformats.org/presentationml/2006/main">
  <p:tag name="KSO_WM_UNIT_TEXT_PART_ID" val="1-c"/>
  <p:tag name="KSO_WM_UNIT_TEXT_PART_SIZE" val="169.76*224.5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ID" val="diagram30178537_1*h_f*1_1"/>
  <p:tag name="KSO_WM_TEMPLATE_CATEGORY" val="diagram"/>
  <p:tag name="KSO_WM_TEMPLATE_INDEX" val="30178537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您的观点。&#13;恰如其分的表达观点，往往事半功倍。"/>
  <p:tag name="KSO_WM_UNIT_TYPE" val="h_f"/>
  <p:tag name="KSO_WM_UNIT_INDEX" val="1_1"/>
  <p:tag name="KSO_WM_UNIT_ADJUSTLAYOUT_ID" val="32"/>
  <p:tag name="KSO_WM_UNIT_COLOR_SCHEME_SHAPE_ID" val="32"/>
  <p:tag name="KSO_WM_UNIT_COLOR_SCHEME_PARENT_PAGE" val="0_1"/>
  <p:tag name="KSO_WM_UNIT_TEXT_PART_ID_V2" val="d-1-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7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3"/>
  <p:tag name="KSO_WM_UNIT_COLOR_SCHEME_SHAPE_ID" val="3"/>
  <p:tag name="KSO_WM_UNIT_COLOR_SCHEME_PARENT_PAGE" val="0_1"/>
</p:tagLst>
</file>

<file path=ppt/tags/tag144.xml><?xml version="1.0" encoding="utf-8"?>
<p:tagLst xmlns:p="http://schemas.openxmlformats.org/presentationml/2006/main">
  <p:tag name="KSO_WM_UNIT_ISCONTENTSTITLE" val="0"/>
  <p:tag name="KSO_WM_UNIT_PRESET_TEXT" val="单击添加大标题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30178537_1*a*2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COLOR_SCHEME_SHAPE_ID" val="13"/>
  <p:tag name="KSO_WM_UNIT_COLOR_SCHEME_PARENT_PAGE" val="0_1"/>
</p:tagLst>
</file>

<file path=ppt/tags/tag145.xml><?xml version="1.0" encoding="utf-8"?>
<p:tagLst xmlns:p="http://schemas.openxmlformats.org/presentationml/2006/main">
  <p:tag name="KSO_WM_TEMPLATE_CATEGORY" val="diagram"/>
  <p:tag name="KSO_WM_TEMPLATE_INDEX" val="30178537"/>
  <p:tag name="KSO_WM_BEAUTIFY_FLAG" val="#wm#"/>
  <p:tag name="KSO_WM_SLIDE_ID" val="diagram30178537_1"/>
  <p:tag name="KSO_WM_SLIDE_INDEX" val="1"/>
  <p:tag name="KSO_WM_SLIDE_ITEM_CNT" val="0"/>
  <p:tag name="KSO_WM_SLIDE_LAYOUT" val="a_d_h"/>
  <p:tag name="KSO_WM_SLIDE_LAYOUT_CNT" val="1_1_1"/>
  <p:tag name="KSO_WM_SLIDE_TYPE" val="text"/>
  <p:tag name="KSO_WM_SLIDE_POSITION" val="45.2505*273.757"/>
  <p:tag name="KSO_WM_SLIDE_SIZE" val="224.5*169.76"/>
  <p:tag name="KSO_WM_TAG_VERSION" val="1.0"/>
  <p:tag name="KSO_WM_SLIDE_CONSTRAINT" val="%7b%22slideConstraint%22%3a%7b%22seriesAreas%22%3a%5b%5d%2c%22singleAreas%22%3a%5b%7b%22shapes%22%3a%5b10%5d%2c%22serialConstraintIndex%22%3a-1%2c%22areatextmark%22%3a0%2c%22pictureprocessmark%22%3a0%7d%5d%7d%7d"/>
  <p:tag name="KSO_WM_TEMPLATE_SUBCATEGORY" val="8"/>
  <p:tag name="KSO_WM_TEMPLATE_MASTER_TYPE" val="0"/>
  <p:tag name="KSO_WM_TEMPLATE_COLOR_TYPE" val="1"/>
  <p:tag name="KSO_WM_SLIDE_SUBTYPE" val="picTxt"/>
  <p:tag name="KSO_WM_SLIDE_COLORSCHEME_VERSION" val="3.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40_1*i*1"/>
  <p:tag name="KSO_WM_TEMPLATE_CATEGORY" val="diagram"/>
  <p:tag name="KSO_WM_TEMPLATE_INDEX" val="20198640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4"/>
  <p:tag name="KSO_WM_UNIT_COLOR_SCHEME_SHAPE_ID" val="24"/>
  <p:tag name="KSO_WM_UNIT_COLOR_SCHEME_PARENT_PAGE" val="0_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d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VALUE" val="1137*2274"/>
  <p:tag name="KSO_WM_UNIT_TYPE" val="d"/>
  <p:tag name="KSO_WM_UNIT_INDEX" val="1"/>
  <p:tag name="KSO_WM_UNIT_ADJUSTLAYOUT_ID" val="10"/>
  <p:tag name="KSO_WM_UNIT_PICTURE_CLIP_FLAG" val="1"/>
  <p:tag name="KSO_WM_UNIT_COLOR_SCHEME_SHAPE_ID" val="10"/>
  <p:tag name="KSO_WM_UNIT_COLOR_SCHEME_PARENT_PAGE" val="0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PART_ID" val="1-c"/>
  <p:tag name="KSO_WM_UNIT_TEXT_PART_SIZE" val="169.76*224.5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ID" val="diagram30178537_1*h_f*1_1"/>
  <p:tag name="KSO_WM_TEMPLATE_CATEGORY" val="diagram"/>
  <p:tag name="KSO_WM_TEMPLATE_INDEX" val="30178537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您的观点。&#13;恰如其分的表达观点，往往事半功倍。"/>
  <p:tag name="KSO_WM_UNIT_TYPE" val="h_f"/>
  <p:tag name="KSO_WM_UNIT_INDEX" val="1_1"/>
  <p:tag name="KSO_WM_UNIT_ADJUSTLAYOUT_ID" val="32"/>
  <p:tag name="KSO_WM_UNIT_COLOR_SCHEME_SHAPE_ID" val="32"/>
  <p:tag name="KSO_WM_UNIT_COLOR_SCHEME_PARENT_PAGE" val="0_1"/>
  <p:tag name="KSO_WM_UNIT_TEXT_PART_ID_V2" val="d-1-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7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3"/>
  <p:tag name="KSO_WM_UNIT_COLOR_SCHEME_SHAPE_ID" val="3"/>
  <p:tag name="KSO_WM_UNIT_COLOR_SCHEME_PARENT_PAGE" val="0_1"/>
</p:tagLst>
</file>

<file path=ppt/tags/tag152.xml><?xml version="1.0" encoding="utf-8"?>
<p:tagLst xmlns:p="http://schemas.openxmlformats.org/presentationml/2006/main">
  <p:tag name="KSO_WM_UNIT_ISCONTENTSTITLE" val="0"/>
  <p:tag name="KSO_WM_UNIT_PRESET_TEXT" val="单击添加大标题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30178537_1*a*2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COLOR_SCHEME_SHAPE_ID" val="13"/>
  <p:tag name="KSO_WM_UNIT_COLOR_SCHEME_PARENT_PAGE" val="0_1"/>
</p:tagLst>
</file>

<file path=ppt/tags/tag153.xml><?xml version="1.0" encoding="utf-8"?>
<p:tagLst xmlns:p="http://schemas.openxmlformats.org/presentationml/2006/main">
  <p:tag name="KSO_WM_TEMPLATE_CATEGORY" val="diagram"/>
  <p:tag name="KSO_WM_TEMPLATE_INDEX" val="30178537"/>
  <p:tag name="KSO_WM_BEAUTIFY_FLAG" val="#wm#"/>
  <p:tag name="KSO_WM_SLIDE_ID" val="diagram30178537_1"/>
  <p:tag name="KSO_WM_SLIDE_INDEX" val="1"/>
  <p:tag name="KSO_WM_SLIDE_ITEM_CNT" val="0"/>
  <p:tag name="KSO_WM_SLIDE_LAYOUT" val="a_d_h"/>
  <p:tag name="KSO_WM_SLIDE_LAYOUT_CNT" val="1_1_1"/>
  <p:tag name="KSO_WM_SLIDE_TYPE" val="text"/>
  <p:tag name="KSO_WM_SLIDE_POSITION" val="45.2505*273.757"/>
  <p:tag name="KSO_WM_SLIDE_SIZE" val="224.5*169.76"/>
  <p:tag name="KSO_WM_TAG_VERSION" val="1.0"/>
  <p:tag name="KSO_WM_SLIDE_CONSTRAINT" val="%7b%22slideConstraint%22%3a%7b%22seriesAreas%22%3a%5b%5d%2c%22singleAreas%22%3a%5b%7b%22shapes%22%3a%5b10%5d%2c%22serialConstraintIndex%22%3a-1%2c%22areatextmark%22%3a0%2c%22pictureprocessmark%22%3a0%7d%5d%7d%7d"/>
  <p:tag name="KSO_WM_TEMPLATE_SUBCATEGORY" val="8"/>
  <p:tag name="KSO_WM_TEMPLATE_MASTER_TYPE" val="0"/>
  <p:tag name="KSO_WM_TEMPLATE_COLOR_TYPE" val="1"/>
  <p:tag name="KSO_WM_SLIDE_SUBTYPE" val="picTxt"/>
  <p:tag name="KSO_WM_SLIDE_COLORSCHEME_VERSION" val="3.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40_1*i*1"/>
  <p:tag name="KSO_WM_TEMPLATE_CATEGORY" val="diagram"/>
  <p:tag name="KSO_WM_TEMPLATE_INDEX" val="20198640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4"/>
  <p:tag name="KSO_WM_UNIT_COLOR_SCHEME_SHAPE_ID" val="24"/>
  <p:tag name="KSO_WM_UNIT_COLOR_SCHEME_PARENT_PAGE" val="0_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d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VALUE" val="1137*2274"/>
  <p:tag name="KSO_WM_UNIT_TYPE" val="d"/>
  <p:tag name="KSO_WM_UNIT_INDEX" val="1"/>
  <p:tag name="KSO_WM_UNIT_ADJUSTLAYOUT_ID" val="10"/>
  <p:tag name="KSO_WM_UNIT_PICTURE_CLIP_FLAG" val="1"/>
  <p:tag name="KSO_WM_UNIT_COLOR_SCHEME_SHAPE_ID" val="10"/>
  <p:tag name="KSO_WM_UNIT_COLOR_SCHEME_PARENT_PAGE" val="0_1"/>
</p:tagLst>
</file>

<file path=ppt/tags/tag158.xml><?xml version="1.0" encoding="utf-8"?>
<p:tagLst xmlns:p="http://schemas.openxmlformats.org/presentationml/2006/main">
  <p:tag name="KSO_WM_UNIT_TEXT_PART_ID" val="1-c"/>
  <p:tag name="KSO_WM_UNIT_TEXT_PART_SIZE" val="169.76*224.5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ID" val="diagram30178537_1*h_f*1_1"/>
  <p:tag name="KSO_WM_TEMPLATE_CATEGORY" val="diagram"/>
  <p:tag name="KSO_WM_TEMPLATE_INDEX" val="30178537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您的观点。&#13;恰如其分的表达观点，往往事半功倍。"/>
  <p:tag name="KSO_WM_UNIT_TYPE" val="h_f"/>
  <p:tag name="KSO_WM_UNIT_INDEX" val="1_1"/>
  <p:tag name="KSO_WM_UNIT_ADJUSTLAYOUT_ID" val="32"/>
  <p:tag name="KSO_WM_UNIT_COLOR_SCHEME_SHAPE_ID" val="32"/>
  <p:tag name="KSO_WM_UNIT_COLOR_SCHEME_PARENT_PAGE" val="0_1"/>
  <p:tag name="KSO_WM_UNIT_TEXT_PART_ID_V2" val="d-1-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7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3"/>
  <p:tag name="KSO_WM_UNIT_COLOR_SCHEME_SHAPE_ID" val="3"/>
  <p:tag name="KSO_WM_UNIT_COLOR_SCHEME_PARENT_PAGE" val="0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PRESET_TEXT" val="单击添加大标题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30178537_1*a*2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COLOR_SCHEME_SHAPE_ID" val="13"/>
  <p:tag name="KSO_WM_UNIT_COLOR_SCHEME_PARENT_PAGE" val="0_1"/>
</p:tagLst>
</file>

<file path=ppt/tags/tag161.xml><?xml version="1.0" encoding="utf-8"?>
<p:tagLst xmlns:p="http://schemas.openxmlformats.org/presentationml/2006/main">
  <p:tag name="KSO_WM_TEMPLATE_CATEGORY" val="diagram"/>
  <p:tag name="KSO_WM_TEMPLATE_INDEX" val="30178537"/>
  <p:tag name="KSO_WM_BEAUTIFY_FLAG" val="#wm#"/>
  <p:tag name="KSO_WM_SLIDE_ID" val="diagram30178537_1"/>
  <p:tag name="KSO_WM_SLIDE_INDEX" val="1"/>
  <p:tag name="KSO_WM_SLIDE_ITEM_CNT" val="0"/>
  <p:tag name="KSO_WM_SLIDE_LAYOUT" val="a_d_h"/>
  <p:tag name="KSO_WM_SLIDE_LAYOUT_CNT" val="1_1_1"/>
  <p:tag name="KSO_WM_SLIDE_TYPE" val="text"/>
  <p:tag name="KSO_WM_SLIDE_POSITION" val="45.2505*273.757"/>
  <p:tag name="KSO_WM_SLIDE_SIZE" val="224.5*169.76"/>
  <p:tag name="KSO_WM_TAG_VERSION" val="1.0"/>
  <p:tag name="KSO_WM_SLIDE_CONSTRAINT" val="%7b%22slideConstraint%22%3a%7b%22seriesAreas%22%3a%5b%5d%2c%22singleAreas%22%3a%5b%7b%22shapes%22%3a%5b10%5d%2c%22serialConstraintIndex%22%3a-1%2c%22areatextmark%22%3a0%2c%22pictureprocessmark%22%3a0%7d%5d%7d%7d"/>
  <p:tag name="KSO_WM_TEMPLATE_SUBCATEGORY" val="8"/>
  <p:tag name="KSO_WM_TEMPLATE_MASTER_TYPE" val="0"/>
  <p:tag name="KSO_WM_TEMPLATE_COLOR_TYPE" val="1"/>
  <p:tag name="KSO_WM_SLIDE_SUBTYPE" val="picTxt"/>
  <p:tag name="KSO_WM_SLIDE_COLORSCHEME_VERSION" val="3.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640_1*i*1"/>
  <p:tag name="KSO_WM_TEMPLATE_CATEGORY" val="diagram"/>
  <p:tag name="KSO_WM_TEMPLATE_INDEX" val="20198640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4"/>
  <p:tag name="KSO_WM_UNIT_COLOR_SCHEME_SHAPE_ID" val="24"/>
  <p:tag name="KSO_WM_UNIT_COLOR_SCHEME_PARENT_PAGE" val="0_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d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VALUE" val="1137*2274"/>
  <p:tag name="KSO_WM_UNIT_TYPE" val="d"/>
  <p:tag name="KSO_WM_UNIT_INDEX" val="1"/>
  <p:tag name="KSO_WM_UNIT_ADJUSTLAYOUT_ID" val="10"/>
  <p:tag name="KSO_WM_UNIT_PICTURE_CLIP_FLAG" val="1"/>
  <p:tag name="KSO_WM_UNIT_COLOR_SCHEME_SHAPE_ID" val="10"/>
  <p:tag name="KSO_WM_UNIT_COLOR_SCHEME_PARENT_PAGE" val="0_1"/>
</p:tagLst>
</file>

<file path=ppt/tags/tag166.xml><?xml version="1.0" encoding="utf-8"?>
<p:tagLst xmlns:p="http://schemas.openxmlformats.org/presentationml/2006/main">
  <p:tag name="KSO_WM_UNIT_TEXT_PART_ID" val="1-c"/>
  <p:tag name="KSO_WM_UNIT_TEXT_PART_SIZE" val="169.76*224.5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ID" val="diagram30178537_1*h_f*1_1"/>
  <p:tag name="KSO_WM_TEMPLATE_CATEGORY" val="diagram"/>
  <p:tag name="KSO_WM_TEMPLATE_INDEX" val="30178537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您的观点。&#13;恰如其分的表达观点，往往事半功倍。"/>
  <p:tag name="KSO_WM_UNIT_TYPE" val="h_f"/>
  <p:tag name="KSO_WM_UNIT_INDEX" val="1_1"/>
  <p:tag name="KSO_WM_UNIT_ADJUSTLAYOUT_ID" val="32"/>
  <p:tag name="KSO_WM_UNIT_COLOR_SCHEME_SHAPE_ID" val="32"/>
  <p:tag name="KSO_WM_UNIT_COLOR_SCHEME_PARENT_PAGE" val="0_1"/>
  <p:tag name="KSO_WM_UNIT_TEXT_PART_ID_V2" val="d-1-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7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3"/>
  <p:tag name="KSO_WM_UNIT_COLOR_SCHEME_SHAPE_ID" val="3"/>
  <p:tag name="KSO_WM_UNIT_COLOR_SCHEME_PARENT_PAGE" val="0_1"/>
</p:tagLst>
</file>

<file path=ppt/tags/tag168.xml><?xml version="1.0" encoding="utf-8"?>
<p:tagLst xmlns:p="http://schemas.openxmlformats.org/presentationml/2006/main">
  <p:tag name="KSO_WM_UNIT_ISCONTENTSTITLE" val="0"/>
  <p:tag name="KSO_WM_UNIT_PRESET_TEXT" val="单击添加大标题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30178537_1*a*2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COLOR_SCHEME_SHAPE_ID" val="13"/>
  <p:tag name="KSO_WM_UNIT_COLOR_SCHEME_PARENT_PAGE" val="0_1"/>
</p:tagLst>
</file>

<file path=ppt/tags/tag169.xml><?xml version="1.0" encoding="utf-8"?>
<p:tagLst xmlns:p="http://schemas.openxmlformats.org/presentationml/2006/main">
  <p:tag name="KSO_WM_TEMPLATE_CATEGORY" val="diagram"/>
  <p:tag name="KSO_WM_TEMPLATE_INDEX" val="30178537"/>
  <p:tag name="KSO_WM_BEAUTIFY_FLAG" val="#wm#"/>
  <p:tag name="KSO_WM_SLIDE_ID" val="diagram30178537_1"/>
  <p:tag name="KSO_WM_SLIDE_INDEX" val="1"/>
  <p:tag name="KSO_WM_SLIDE_ITEM_CNT" val="0"/>
  <p:tag name="KSO_WM_SLIDE_LAYOUT" val="a_d_h"/>
  <p:tag name="KSO_WM_SLIDE_LAYOUT_CNT" val="1_1_1"/>
  <p:tag name="KSO_WM_SLIDE_TYPE" val="text"/>
  <p:tag name="KSO_WM_SLIDE_POSITION" val="45.2505*273.757"/>
  <p:tag name="KSO_WM_SLIDE_SIZE" val="224.5*169.76"/>
  <p:tag name="KSO_WM_TAG_VERSION" val="1.0"/>
  <p:tag name="KSO_WM_SLIDE_CONSTRAINT" val="%7b%22slideConstraint%22%3a%7b%22seriesAreas%22%3a%5b%5d%2c%22singleAreas%22%3a%5b%7b%22shapes%22%3a%5b10%5d%2c%22serialConstraintIndex%22%3a-1%2c%22areatextmark%22%3a0%2c%22pictureprocessmark%22%3a0%7d%5d%7d%7d"/>
  <p:tag name="KSO_WM_TEMPLATE_SUBCATEGORY" val="8"/>
  <p:tag name="KSO_WM_TEMPLATE_MASTER_TYPE" val="0"/>
  <p:tag name="KSO_WM_TEMPLATE_COLOR_TYPE" val="1"/>
  <p:tag name="KSO_WM_SLIDE_SUBTYPE" val="picTxt"/>
  <p:tag name="KSO_WM_SLIDE_COLORSCHEME_VERSION" val="3.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7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3"/>
  <p:tag name="KSO_WM_UNIT_COLOR_SCHEME_SHAPE_ID" val="3"/>
  <p:tag name="KSO_WM_UNIT_COLOR_SCHEME_PARENT_PAGE" val="0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30178537_1*i*1"/>
  <p:tag name="KSO_WM_TEMPLATE_CATEGORY" val="diagram"/>
  <p:tag name="KSO_WM_TEMPLATE_INDEX" val="3017853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4"/>
  <p:tag name="KSO_WM_UNIT_COLOR_SCHEME_SHAPE_ID" val="24"/>
  <p:tag name="KSO_WM_UNIT_COLOR_SCHEME_PARENT_PAGE" val="0_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182.xml><?xml version="1.0" encoding="utf-8"?>
<p:tagLst xmlns:p="http://schemas.openxmlformats.org/presentationml/2006/main">
  <p:tag name="KSO_WM_TEMPLATE_CATEGORY" val="custom"/>
  <p:tag name="KSO_WM_TEMPLATE_INDEX" val="278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78"/>
</p:tagLst>
</file>

<file path=ppt/tags/tag5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7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CATEGORY" val="custom"/>
  <p:tag name="KSO_WM_TEMPLATE_INDEX" val="278"/>
  <p:tag name="KSO_WM_TAG_VERSION" val="1.0"/>
  <p:tag name="KSO_WM_TEMPLATE_THUMBS_INDEX" val="1、9、12、16、23、25、26、27"/>
  <p:tag name="KSO_WM_BEAUTIFY_FLAG" val="#wm#"/>
  <p:tag name="KSO_WM_TEMPLATE_SUBCATEGORY" val="0"/>
</p:tagLst>
</file>

<file path=ppt/tags/tag64.xml><?xml version="1.0" encoding="utf-8"?>
<p:tagLst xmlns:p="http://schemas.openxmlformats.org/presentationml/2006/main">
  <p:tag name="KSO_WM_TEMPLATE_CATEGORY" val="custom"/>
  <p:tag name="KSO_WM_TEMPLATE_INDEX" val="278"/>
  <p:tag name="KSO_WM_SLIDE_MODEL_TYPE" val="cover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2980_1*i*2"/>
  <p:tag name="KSO_WM_TEMPLATE_CATEGORY" val="diagram"/>
  <p:tag name="KSO_WM_TEMPLATE_INDEX" val="20192980"/>
  <p:tag name="KSO_WM_UNIT_LAYERLEVEL" val="1"/>
  <p:tag name="KSO_WM_TAG_VERSION" val="1.0"/>
  <p:tag name="KSO_WM_BEAUTIFY_FLAG" val="#wm#"/>
  <p:tag name="KSO_WM_UNIT_COLOR_SCHEME_SHAPE_ID" val="471"/>
  <p:tag name="KSO_WM_UNIT_COLOR_SCHEME_PARENT_PAGE" val="0_1"/>
  <p:tag name="KSO_WM_UNIT_FOIL_COLOR" val="1"/>
  <p:tag name="KSO_WM_UNIT_ADJUSTLAYOUT_ID" val="47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2980_1*i*3"/>
  <p:tag name="KSO_WM_TEMPLATE_CATEGORY" val="diagram"/>
  <p:tag name="KSO_WM_TEMPLATE_INDEX" val="20192980"/>
  <p:tag name="KSO_WM_UNIT_LAYERLEVEL" val="1"/>
  <p:tag name="KSO_WM_TAG_VERSION" val="1.0"/>
  <p:tag name="KSO_WM_BEAUTIFY_FLAG" val="#wm#"/>
  <p:tag name="KSO_WM_UNIT_COLOR_SCHEME_SHAPE_ID" val="2"/>
  <p:tag name="KSO_WM_UNIT_COLOR_SCHEME_PARENT_PAGE" val="0_1"/>
  <p:tag name="KSO_WM_UNIT_ADJUSTLAYOUT_ID" val="2"/>
</p:tagLst>
</file>

<file path=ppt/tags/tag67.xml><?xml version="1.0" encoding="utf-8"?>
<p:tagLst xmlns:p="http://schemas.openxmlformats.org/presentationml/2006/main">
  <p:tag name="KSO_WM_UNIT_VALUE" val="1115*148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2980_1*d*1"/>
  <p:tag name="KSO_WM_TEMPLATE_CATEGORY" val="diagram"/>
  <p:tag name="KSO_WM_TEMPLATE_INDEX" val="20192980"/>
  <p:tag name="KSO_WM_UNIT_LAYERLEVEL" val="1"/>
  <p:tag name="KSO_WM_TAG_VERSION" val="1.0"/>
  <p:tag name="KSO_WM_BEAUTIFY_FLAG" val="#wm#"/>
  <p:tag name="KSO_WM_UNIT_COLOR_SCHEME_SHAPE_ID" val="7"/>
  <p:tag name="KSO_WM_UNIT_COLOR_SCHEME_PARENT_PAGE" val="0_1"/>
  <p:tag name="KSO_WM_UNIT_ADJUSTLAYOUT_ID" val="7"/>
  <p:tag name="KSO_WM_UNIT_PICTURE_CLIP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2980_1*i*6"/>
  <p:tag name="KSO_WM_TEMPLATE_CATEGORY" val="diagram"/>
  <p:tag name="KSO_WM_TEMPLATE_INDEX" val="20192980"/>
  <p:tag name="KSO_WM_UNIT_LAYERLEVEL" val="1"/>
  <p:tag name="KSO_WM_TAG_VERSION" val="1.0"/>
  <p:tag name="KSO_WM_BEAUTIFY_FLAG" val="#wm#"/>
  <p:tag name="KSO_WM_UNIT_COLOR_SCHEME_SHAPE_ID" val="861"/>
  <p:tag name="KSO_WM_UNIT_COLOR_SCHEME_PARENT_PAGE" val="0_1"/>
  <p:tag name="KSO_WM_UNIT_ADJUSTLAYOUT_ID" val="861"/>
</p:tagLst>
</file>

<file path=ppt/tags/tag69.xml><?xml version="1.0" encoding="utf-8"?>
<p:tagLst xmlns:p="http://schemas.openxmlformats.org/presentationml/2006/main">
  <p:tag name="KSO_WM_UNIT_PRESET_TEXT" val="点击此处添加正文，文字是您思想的提炼，请言简意赅的阐述观点。&#13;您的正文已经字字珠玑，但信息却错综复杂，需要用更多的文字来表述。&#13;恰如其分的表达观点，往往可以事半功倍。"/>
  <p:tag name="KSO_WM_UNIT_TEXT_PART_ID" val="1-d"/>
  <p:tag name="KSO_WM_UNIT_TEXT_PART_SIZE" val="254.64*224.5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2980_1*f*1"/>
  <p:tag name="KSO_WM_TEMPLATE_CATEGORY" val="diagram"/>
  <p:tag name="KSO_WM_TEMPLATE_INDEX" val="20192980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ADJUSTLAYOUT_ID" val="9"/>
  <p:tag name="KSO_WM_UNIT_NOCLEAR" val="0"/>
  <p:tag name="KSO_WM_UNIT_TEXT_PART_ID_V2" val="d-1-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diagram"/>
  <p:tag name="KSO_WM_TEMPLATE_INDEX" val="20192980"/>
  <p:tag name="KSO_WM_SLIDE_SUBTYPE" val="pic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TYPE" val="text"/>
  <p:tag name="KSO_WM_SLIDE_LAYOUT_CNT" val="1_2"/>
  <p:tag name="KSO_WM_SLIDE_LAYOUT" val="d_f"/>
  <p:tag name="KSO_WM_SLIDE_ITEM_CNT" val="0"/>
  <p:tag name="KSO_WM_SLIDE_INDEX" val="1"/>
  <p:tag name="KSO_WM_SLIDE_ID" val="diagram20192980_1"/>
  <p:tag name="KSO_WM_TAG_VERSION" val="1.0"/>
  <p:tag name="KSO_WM_TEMPLATE_THUMBS_INDEX" val="1"/>
  <p:tag name="KSO_WM_SLIDE_SIZE" val="920*539"/>
  <p:tag name="KSO_WM_SLIDE_POSITION" val="0*0"/>
  <p:tag name="KSO_WM_SLIDE_COLORSCHEME_VERSION" val="3.2"/>
  <p:tag name="KSO_WM_TEMPLATE_SUBCATEGORY" val="0"/>
  <p:tag name="KSO_WM_SLIDE_CONSTRAINT" val="%7b%22slideConstraint%22%3a%7b%22seriesAreas%22%3a%5b%5d%2c%22singleAreas%22%3a%5b%7b%22shapes%22%3a%5b7%5d%2c%22serialConstraintIndex%22%3a-1%2c%22areatextmark%22%3a0%2c%22pictureprocessmark%22%3a0%7d%5d%7d%7d"/>
</p:tagLst>
</file>

<file path=ppt/tags/tag71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TEMPLATE_CATEGORY" val="diagram"/>
  <p:tag name="KSO_WM_TEMPLATE_INDEX" val="20192980"/>
  <p:tag name="KSO_WM_SLIDE_SUBTYPE" val="pic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TYPE" val="text"/>
  <p:tag name="KSO_WM_SLIDE_LAYOUT_CNT" val="1_2"/>
  <p:tag name="KSO_WM_SLIDE_LAYOUT" val="d_f"/>
  <p:tag name="KSO_WM_SLIDE_ITEM_CNT" val="0"/>
  <p:tag name="KSO_WM_SLIDE_INDEX" val="1"/>
  <p:tag name="KSO_WM_SLIDE_ID" val="diagram20192980_1"/>
  <p:tag name="KSO_WM_TAG_VERSION" val="1.0"/>
  <p:tag name="KSO_WM_TEMPLATE_THUMBS_INDEX" val="1"/>
  <p:tag name="KSO_WM_SLIDE_SIZE" val="920*539"/>
  <p:tag name="KSO_WM_SLIDE_POSITION" val="0*0"/>
  <p:tag name="KSO_WM_SLIDE_COLORSCHEME_VERSION" val="3.2"/>
  <p:tag name="KSO_WM_TEMPLATE_SUBCATEGORY" val="0"/>
  <p:tag name="KSO_WM_SLIDE_CONSTRAINT" val="%7b%22slideConstraint%22%3a%7b%22seriesAreas%22%3a%5b%5d%2c%22singleAreas%22%3a%5b%7b%22shapes%22%3a%5b7%5d%2c%22serialConstraintIndex%22%3a-1%2c%22areatextmark%22%3a0%2c%22pictureprocessmark%22%3a0%7d%5d%7d%7d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74.xml><?xml version="1.0" encoding="utf-8"?>
<p:tagLst xmlns:p="http://schemas.openxmlformats.org/presentationml/2006/main">
  <p:tag name="REFSHAPE" val="419523716"/>
  <p:tag name="KSO_WM_UNIT_PLACING_PICTURE_USER_VIEWPORT" val="{&quot;height&quot;:7292,&quot;width&quot;:8299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78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VALUE" val="945*142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4628_1*d*1"/>
  <p:tag name="KSO_WM_TEMPLATE_CATEGORY" val="diagram"/>
  <p:tag name="KSO_WM_TEMPLATE_INDEX" val="20204628"/>
  <p:tag name="KSO_WM_UNIT_SUPPORT_UNIT_TYPE" val="[]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81.xml><?xml version="1.0" encoding="utf-8"?>
<p:tagLst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g"/>
  <p:tag name="KSO_WM_UNIT_INDEX" val="1"/>
  <p:tag name="KSO_WM_UNIT_ID" val="diagram20204628_1*g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图注，文字是您思想的提炼。"/>
</p:tagLst>
</file>

<file path=ppt/tags/tag82.xml><?xml version="1.0" encoding="utf-8"?>
<p:tagLst xmlns:p="http://schemas.openxmlformats.org/presentationml/2006/main">
  <p:tag name="KSO_WM_TEMPLATE_CATEGORY" val="diagram"/>
  <p:tag name="KSO_WM_TEMPLATE_INDEX" val="20204628"/>
  <p:tag name="KSO_WM_BEAUTIFY_FLAG" val="#wm#"/>
  <p:tag name="KSO_WM_SLIDE_ID" val="diagram2020462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9"/>
  <p:tag name="KSO_WM_SLIDE_POSITION" val="0*39"/>
  <p:tag name="KSO_WM_TAG_VERSION" val="1.0"/>
  <p:tag name="KSO_WM_SLIDE_LAYOUT" val="a_d_f_g_y"/>
  <p:tag name="KSO_WM_SLIDE_LAYOUT_CNT" val="1_1_1_1_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VALUE" val="945*142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4628_1*d*1"/>
  <p:tag name="KSO_WM_TEMPLATE_CATEGORY" val="diagram"/>
  <p:tag name="KSO_WM_TEMPLATE_INDEX" val="20204628"/>
  <p:tag name="KSO_WM_UNIT_SUPPORT_UNIT_TYPE" val="[]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87.xml><?xml version="1.0" encoding="utf-8"?>
<p:tagLst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g"/>
  <p:tag name="KSO_WM_UNIT_INDEX" val="1"/>
  <p:tag name="KSO_WM_UNIT_ID" val="diagram20204628_1*g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图注，文字是您思想的提炼。"/>
</p:tagLst>
</file>

<file path=ppt/tags/tag88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89.xml><?xml version="1.0" encoding="utf-8"?>
<p:tagLst xmlns:p="http://schemas.openxmlformats.org/presentationml/2006/main">
  <p:tag name="KSO_WM_TEMPLATE_CATEGORY" val="diagram"/>
  <p:tag name="KSO_WM_TEMPLATE_INDEX" val="20204628"/>
  <p:tag name="KSO_WM_BEAUTIFY_FLAG" val="#wm#"/>
  <p:tag name="KSO_WM_SLIDE_ID" val="diagram2020462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9"/>
  <p:tag name="KSO_WM_SLIDE_POSITION" val="0*39"/>
  <p:tag name="KSO_WM_TAG_VERSION" val="1.0"/>
  <p:tag name="KSO_WM_SLIDE_LAYOUT" val="a_d_f_g_y"/>
  <p:tag name="KSO_WM_SLIDE_LAYOUT_CNT" val="1_1_1_1_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VALUE" val="945*142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4628_1*d*1"/>
  <p:tag name="KSO_WM_TEMPLATE_CATEGORY" val="diagram"/>
  <p:tag name="KSO_WM_TEMPLATE_INDEX" val="20204628"/>
  <p:tag name="KSO_WM_UNIT_SUPPORT_UNIT_TYPE" val="[]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NOCLEAR" val="0"/>
  <p:tag name="KSO_WM_UNIT_VALUE" val="30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628_1*f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"/>
</p:tagLst>
</file>

<file path=ppt/tags/tag94.xml><?xml version="1.0" encoding="utf-8"?>
<p:tagLst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g"/>
  <p:tag name="KSO_WM_UNIT_INDEX" val="1"/>
  <p:tag name="KSO_WM_UNIT_ID" val="diagram20204628_1*g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点击此处添加图注，文字是您思想的提炼。"/>
</p:tagLst>
</file>

<file path=ppt/tags/tag95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4628_1*a*1"/>
  <p:tag name="KSO_WM_TEMPLATE_CATEGORY" val="diagram"/>
  <p:tag name="KSO_WM_TEMPLATE_INDEX" val="20204628"/>
  <p:tag name="KSO_WM_UNIT_LAYERLEVEL" val="1"/>
  <p:tag name="KSO_WM_TAG_VERSION" val="1.0"/>
  <p:tag name="KSO_WM_BEAUTIFY_FLAG" val="#wm#"/>
  <p:tag name="KSO_WM_UNIT_PRESET_TEXT" val="单击此处&#13;添加您的大标题"/>
</p:tagLst>
</file>

<file path=ppt/tags/tag96.xml><?xml version="1.0" encoding="utf-8"?>
<p:tagLst xmlns:p="http://schemas.openxmlformats.org/presentationml/2006/main">
  <p:tag name="KSO_WM_TEMPLATE_CATEGORY" val="diagram"/>
  <p:tag name="KSO_WM_TEMPLATE_INDEX" val="20204628"/>
  <p:tag name="KSO_WM_BEAUTIFY_FLAG" val="#wm#"/>
  <p:tag name="KSO_WM_SLIDE_ID" val="diagram20204628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49"/>
  <p:tag name="KSO_WM_SLIDE_POSITION" val="0*39"/>
  <p:tag name="KSO_WM_TAG_VERSION" val="1.0"/>
  <p:tag name="KSO_WM_SLIDE_LAYOUT" val="a_d_f_g_y"/>
  <p:tag name="KSO_WM_SLIDE_LAYOUT_CNT" val="1_1_1_1_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diagram20204628_1*y*1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diagram20204628_1*y*2"/>
  <p:tag name="KSO_WM_TEMPLATE_CATEGORY" val="diagram"/>
  <p:tag name="KSO_WM_TEMPLATE_INDEX" val="20204628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">
  <a:themeElements>
    <a:clrScheme name="自定义 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5A7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 cap="flat" cmpd="sng">
          <a:solidFill>
            <a:schemeClr val="accent1"/>
          </a:solidFill>
          <a:miter lim="800000"/>
        </a:ln>
      </a:spPr>
      <a:bodyPr anchor="ctr"/>
      <a:lstStyle>
        <a:defPPr algn="ctr">
          <a:defRPr>
            <a:solidFill>
              <a:schemeClr val="tx1"/>
            </a:solidFill>
            <a:latin typeface="Arail" charset="0"/>
            <a:ea typeface="Arail" charset="0"/>
            <a:cs typeface="Arail" charset="0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2117</Words>
  <Application>WPS 演示</Application>
  <PresentationFormat/>
  <Paragraphs>179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Arail</vt:lpstr>
      <vt:lpstr>微软雅黑</vt:lpstr>
      <vt:lpstr>方正粗黑宋简体</vt:lpstr>
      <vt:lpstr>微软雅黑 Light</vt:lpstr>
      <vt:lpstr>黑体</vt:lpstr>
      <vt:lpstr>Wingdings</vt:lpstr>
      <vt:lpstr>汉仪旗黑-80S</vt:lpstr>
      <vt:lpstr>汉仪旗黑-45S</vt:lpstr>
      <vt:lpstr>Segoe Print</vt:lpstr>
      <vt:lpstr>Arial Unicode MS</vt:lpstr>
      <vt:lpstr>Calibri</vt:lpstr>
      <vt:lpstr>2_Office 主题</vt:lpstr>
      <vt:lpstr>WULI个人博客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附录：具体信息</vt:lpstr>
      <vt:lpstr>附录：具体信息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ZJYyuzutao</dc:creator>
  <cp:lastModifiedBy>zjy</cp:lastModifiedBy>
  <cp:revision>98</cp:revision>
  <dcterms:created xsi:type="dcterms:W3CDTF">2020-01-05T12:40:00Z</dcterms:created>
  <dcterms:modified xsi:type="dcterms:W3CDTF">2020-01-09T07:02:22Z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